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9" r:id="rId3"/>
    <p:sldId id="318" r:id="rId4"/>
    <p:sldId id="261" r:id="rId5"/>
    <p:sldId id="262" r:id="rId6"/>
    <p:sldId id="319" r:id="rId7"/>
    <p:sldId id="263" r:id="rId8"/>
    <p:sldId id="269" r:id="rId9"/>
    <p:sldId id="265" r:id="rId10"/>
    <p:sldId id="320" r:id="rId11"/>
    <p:sldId id="270" r:id="rId12"/>
    <p:sldId id="267" r:id="rId13"/>
    <p:sldId id="321" r:id="rId14"/>
    <p:sldId id="273" r:id="rId15"/>
    <p:sldId id="277" r:id="rId16"/>
    <p:sldId id="317" r:id="rId17"/>
    <p:sldId id="281" r:id="rId18"/>
    <p:sldId id="322" r:id="rId19"/>
    <p:sldId id="284" r:id="rId20"/>
    <p:sldId id="324" r:id="rId21"/>
    <p:sldId id="294" r:id="rId22"/>
    <p:sldId id="302" r:id="rId23"/>
    <p:sldId id="296" r:id="rId24"/>
    <p:sldId id="303" r:id="rId25"/>
    <p:sldId id="305" r:id="rId26"/>
    <p:sldId id="306" r:id="rId27"/>
    <p:sldId id="311" r:id="rId28"/>
    <p:sldId id="308" r:id="rId29"/>
    <p:sldId id="323" r:id="rId30"/>
    <p:sldId id="312" r:id="rId31"/>
    <p:sldId id="310" r:id="rId32"/>
    <p:sldId id="315" r:id="rId33"/>
    <p:sldId id="314" r:id="rId34"/>
    <p:sldId id="31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50021"/>
    <a:srgbClr val="0033CC"/>
    <a:srgbClr val="0000FF"/>
    <a:srgbClr val="003300"/>
    <a:srgbClr val="FF3300"/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7D00AFE-32B6-44E6-986F-CA939C3949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1B5E75D-0F92-4B61-B9DF-37F259D836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7C7D4D42-18BC-470B-9901-03C9171EE9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344A8C89-824B-4B41-999F-BBDA8B8C34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FAEF0AF-A671-4BE7-88BE-962B257205C5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F2F4FBFE-AA50-4C8C-AFDF-936154578D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E4108FF-DC8A-44A8-BD79-EFF6B02A8A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E5FB714-97B9-407A-86C0-C838265CED8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E41A7107-2F95-429E-8E4D-742BC46E23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133CFA03-021E-401A-ABAE-C99805CCB8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90B08C68-415C-4CC5-BD5F-5147404C7E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19364A0-324F-46DE-B360-B5D51223F4BA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73BE58B1-6E4A-460B-AAF5-F0911C439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599B8C-3F75-4BD2-8672-4840268E02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44EBF1B-28A5-4C99-9603-9490D59C3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D026E34-343E-4174-AAA4-74B12A4694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890A11-C7DA-414F-84EE-E128EB10A18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7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71E252-34FE-46AA-AA76-16389BCF6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FEECBDD-1D07-467C-A985-A934977A9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6D7EE25-4B90-4C9F-97A8-B7E9597B0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F1F9C-DEBA-45E0-8D78-9D3BDAB45DB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28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6015A6-7303-43D4-8ED4-892BBA270F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F774F18-7704-408B-A4B8-7A284FEBD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33C94EB-3465-4CC6-A81F-AAA4E75930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CD2F7-2E39-40D0-94AF-54D3FEE8ECF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74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418DC5-B34A-45F6-B742-7356B3E43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5F3C1CD-F09E-4C31-82F0-C29B2A4FD5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51C3AB2-2704-431A-8AC6-0D618F4DB3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3F5D8-B52D-40EA-B30D-A9FB36DF41E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61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16D96-50ED-4FE6-840F-6ABD6D38C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8295480-8BB5-4E3D-A2FD-DA22F25F6E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64D3B63-5B1A-4A40-BD3C-8AAF391578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AF70B-8796-4B42-8995-C39F7B4CBBF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24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4D48D8-CA04-4ACF-ADCA-6E62CAAC4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62E0238-4236-47F5-80EF-1211A821FE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8573D58-A5BC-482A-9AC4-A3531C3D6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4ACA6-189D-45FB-B365-746AF066032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69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1CDD5F-7F65-45BE-B3CD-30EDDD069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DCA9F7-1F06-4FC0-8B74-C9F2853F3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EA28DC-5E46-4742-BEB6-6C109B960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5775D-E505-415C-9056-F733F42E816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7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BAD38B-599C-4AD6-85FE-973D43C37F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ECB4E50-5644-4710-8D68-0F4F76A8F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81BC5D3-324B-41A8-8359-9753B5497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96E50-7ED4-48EF-8E27-D67EF1B8278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20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C6E04E4-383F-42CC-B04B-B717711D2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4B33D6E-3138-4AA0-8FA0-06C5555AB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2D7E1A-1632-4B5B-A30C-63313C57D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9F0AD-8093-4609-B690-65DC5C944E5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62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720743-F05E-4DF3-BC89-42EDA3194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8BD30D7-44E8-41A9-97DB-953518EFC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D04B7DC-756A-4FFD-8ECA-F96CE5CC3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3D28B-E23C-4E13-812F-586EA94557E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34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8287C1-FC97-4185-A4E2-90DF5550A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6117AA4-E5F5-4037-9F44-0238786876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7931DC0-355C-4945-8809-5EA13B70C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16D60-2FEF-471C-8C50-BA469DAA206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8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49A610-0F49-43F3-BAD7-B07A8429C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6D8945-86C1-41CC-B56F-B41EC0C8E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E692ABF3-412C-4E7E-9907-6E921D9D2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A5272DFC-22A8-4C9D-937A-9D44FBA4E1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3D652ED-1C83-4009-A938-A58AF80745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9E2D214-0973-40BB-9080-4BE59EBDF8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E5CF2CB6-F950-4B60-8272-CCD2215EF1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D81E989-4C0E-45D7-AB88-F0EB0B2CDA4C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>
            <a:extLst>
              <a:ext uri="{FF2B5EF4-FFF2-40B4-BE49-F238E27FC236}">
                <a16:creationId xmlns:a16="http://schemas.microsoft.com/office/drawing/2014/main" id="{0AD43DD9-4222-4270-A4DC-FC08C4F1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15A899C-DC02-4EB1-A622-6F672510C9B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D59159F-4849-4114-BDF1-6D1D48597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Introdução à Economia</a:t>
            </a:r>
            <a:br>
              <a:rPr lang="pt-PT" altLang="en-US" sz="3200" b="1">
                <a:latin typeface="Tahoma" panose="020B0604030504040204" pitchFamily="34" charset="0"/>
              </a:rPr>
            </a:br>
            <a:r>
              <a:rPr lang="pt-PT" altLang="en-US" sz="3200" b="1">
                <a:latin typeface="Tahoma" panose="020B0604030504040204" pitchFamily="34" charset="0"/>
              </a:rPr>
              <a:t>T4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3FB306E-D69F-4180-B065-273436AD7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pt-PT" altLang="en-US" b="1">
                <a:solidFill>
                  <a:schemeClr val="accent2"/>
                </a:solidFill>
                <a:latin typeface="Tahoma" panose="020B0604030504040204" pitchFamily="34" charset="0"/>
              </a:rPr>
              <a:t>4.</a:t>
            </a:r>
            <a:r>
              <a:rPr lang="pt-PT" altLang="en-US" b="1">
                <a:latin typeface="Tahoma" panose="020B0604030504040204" pitchFamily="34" charset="0"/>
              </a:rPr>
              <a:t> Teoria do Produtor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pt-PT" altLang="en-US" b="1">
              <a:latin typeface="Tahoma" panose="020B0604030504040204" pitchFamily="34" charset="0"/>
            </a:endParaRP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Teoria da produção </a:t>
            </a: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Análise económica dos custos</a:t>
            </a: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A combinação ótima dos fatores produtivos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>
            <a:extLst>
              <a:ext uri="{FF2B5EF4-FFF2-40B4-BE49-F238E27FC236}">
                <a16:creationId xmlns:a16="http://schemas.microsoft.com/office/drawing/2014/main" id="{4D3EFF6F-6487-429B-9D44-87808F47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DCC402E-7DC8-4EDB-AEA2-570ECBE070A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813FDA2-AB40-4C35-B694-DE37322BA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Cont.</a:t>
            </a:r>
            <a:endParaRPr lang="en-US" alt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5940C5A-3429-40A2-A2E8-17B5991CF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424863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Coluna (3):</a:t>
            </a:r>
            <a:r>
              <a:rPr lang="pt-PT" altLang="en-US" sz="2000" b="1" dirty="0">
                <a:latin typeface="Tahoma" panose="020B0604030504040204" pitchFamily="34" charset="0"/>
              </a:rPr>
              <a:t> </a:t>
            </a: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produtividade marginal</a:t>
            </a:r>
            <a:r>
              <a:rPr lang="pt-PT" altLang="en-US" sz="2400" b="1" dirty="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2000" b="1" u="sng" dirty="0">
                <a:latin typeface="Tahoma" panose="020B0604030504040204" pitchFamily="34" charset="0"/>
              </a:rPr>
              <a:t>acréscimo de produção </a:t>
            </a:r>
            <a:r>
              <a:rPr lang="pt-PT" altLang="en-US" sz="2000" b="1" dirty="0">
                <a:latin typeface="Tahoma" panose="020B0604030504040204" pitchFamily="34" charset="0"/>
              </a:rPr>
              <a:t>resultante de uma unidade adicional do fator variável (trabalho)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 err="1">
                <a:solidFill>
                  <a:srgbClr val="009900"/>
                </a:solidFill>
                <a:latin typeface="Tahoma" panose="020B0604030504040204" pitchFamily="34" charset="0"/>
              </a:rPr>
              <a:t>PMg</a:t>
            </a: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 = ∆Q / ∆L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Cada trabalhador adicional provoca um acréscimo cada vez menor da produção</a:t>
            </a:r>
          </a:p>
          <a:p>
            <a:pPr marL="471487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800" b="1" u="sng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Coluna (4):</a:t>
            </a:r>
            <a:r>
              <a:rPr lang="pt-PT" altLang="en-US" sz="2000" b="1" dirty="0">
                <a:latin typeface="Tahoma" panose="020B0604030504040204" pitchFamily="34" charset="0"/>
              </a:rPr>
              <a:t> </a:t>
            </a: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produtividade média</a:t>
            </a:r>
            <a:r>
              <a:rPr lang="pt-PT" altLang="en-US" sz="2000" b="1" dirty="0">
                <a:latin typeface="Tahoma" panose="020B0604030504040204" pitchFamily="34" charset="0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produção total dividida pelo nº de unidades do fator de produção (trabalho)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 err="1">
                <a:solidFill>
                  <a:srgbClr val="009900"/>
                </a:solidFill>
                <a:latin typeface="Tahoma" panose="020B0604030504040204" pitchFamily="34" charset="0"/>
              </a:rPr>
              <a:t>PMe</a:t>
            </a: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 = Q 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produtividade média diminui à medida que o fator trabalho aumenta (resto fixo)</a:t>
            </a:r>
            <a:endParaRPr lang="en-US" altLang="en-US" sz="18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>
            <a:extLst>
              <a:ext uri="{FF2B5EF4-FFF2-40B4-BE49-F238E27FC236}">
                <a16:creationId xmlns:a16="http://schemas.microsoft.com/office/drawing/2014/main" id="{45404A2C-F535-4F28-BEBF-791CB920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C450105-DAC5-4A76-80AF-083BF967CED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3F2A6F7-6F48-491E-A244-4DC89B6A0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71538"/>
          </a:xfrm>
        </p:spPr>
        <p:txBody>
          <a:bodyPr/>
          <a:lstStyle/>
          <a:p>
            <a:pPr algn="ctr" eaLnBrk="1" hangingPunct="1"/>
            <a:r>
              <a:rPr lang="en-US" altLang="en-US" sz="2800" b="1">
                <a:latin typeface="Tahoma" panose="020B0604030504040204" pitchFamily="34" charset="0"/>
              </a:rPr>
              <a:t>Figura 6-1: produção e produtividade marginal</a:t>
            </a:r>
          </a:p>
        </p:txBody>
      </p:sp>
      <p:pic>
        <p:nvPicPr>
          <p:cNvPr id="13316" name="Picture 4" descr="sam72055_0601">
            <a:extLst>
              <a:ext uri="{FF2B5EF4-FFF2-40B4-BE49-F238E27FC236}">
                <a16:creationId xmlns:a16="http://schemas.microsoft.com/office/drawing/2014/main" id="{D917FDDE-2E11-4C3C-890E-D390FA542DF7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425" y="1874838"/>
            <a:ext cx="818356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Número do Diapositivo 5">
            <a:extLst>
              <a:ext uri="{FF2B5EF4-FFF2-40B4-BE49-F238E27FC236}">
                <a16:creationId xmlns:a16="http://schemas.microsoft.com/office/drawing/2014/main" id="{51E528A5-D570-41CD-B2E1-36FFEBA80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5332A53-6393-43AD-B618-EE3AFE25720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AB6C69D-C71A-4424-A827-6F8F78B77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6-1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8BFDA07-AA7A-4D8B-9AAD-3910C1A99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642350" cy="4267200"/>
          </a:xfrm>
        </p:spPr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Um </a:t>
            </a:r>
            <a:r>
              <a:rPr lang="pt-PT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trabalhador adicional</a:t>
            </a:r>
            <a:r>
              <a:rPr lang="pt-PT" altLang="en-US" sz="2400" b="1">
                <a:latin typeface="Tahoma" panose="020B0604030504040204" pitchFamily="34" charset="0"/>
              </a:rPr>
              <a:t> faz aumentar a produção </a:t>
            </a:r>
            <a:r>
              <a:rPr lang="pt-PT" altLang="en-US" sz="2000" b="1">
                <a:latin typeface="Tahoma" panose="020B0604030504040204" pitchFamily="34" charset="0"/>
              </a:rPr>
              <a:t>mas com incrementos cada vez menores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Consequência: a PMe vai diminuindo ...</a:t>
            </a:r>
          </a:p>
          <a:p>
            <a:pPr eaLnBrk="1" hangingPunct="1"/>
            <a:r>
              <a:rPr lang="pt-PT" altLang="en-US" sz="2000" b="1" i="1">
                <a:solidFill>
                  <a:srgbClr val="A50021"/>
                </a:solidFill>
                <a:latin typeface="Tahoma" panose="020B0604030504040204" pitchFamily="34" charset="0"/>
              </a:rPr>
              <a:t>Lei dos Rendimentos Decrescentes</a:t>
            </a:r>
            <a:r>
              <a:rPr lang="pt-PT" altLang="en-US" sz="2800">
                <a:solidFill>
                  <a:srgbClr val="A50021"/>
                </a:solidFill>
                <a:latin typeface="Tahoma" panose="020B0604030504040204" pitchFamily="34" charset="0"/>
              </a:rPr>
              <a:t> </a:t>
            </a:r>
          </a:p>
          <a:p>
            <a:pPr lvl="1" eaLnBrk="1" hangingPunct="1"/>
            <a:r>
              <a:rPr lang="pt-PT" altLang="en-US" sz="1800" b="1" i="1">
                <a:latin typeface="Tahoma" panose="020B0604030504040204" pitchFamily="34" charset="0"/>
              </a:rPr>
              <a:t>Unidades adicionais do fator variável (restantes fixos) geram acréscimos cada vez menores na produção total</a:t>
            </a:r>
          </a:p>
          <a:p>
            <a:pPr lvl="1" eaLnBrk="1" hangingPunct="1"/>
            <a:r>
              <a:rPr lang="pt-PT" altLang="en-US" sz="1800" b="1" u="sng">
                <a:latin typeface="Tahoma" panose="020B0604030504040204" pitchFamily="34" charset="0"/>
              </a:rPr>
              <a:t>Justificação</a:t>
            </a:r>
            <a:r>
              <a:rPr lang="pt-PT" altLang="en-US" sz="1800" b="1">
                <a:latin typeface="Tahoma" panose="020B0604030504040204" pitchFamily="34" charset="0"/>
              </a:rPr>
              <a:t>?</a:t>
            </a:r>
          </a:p>
          <a:p>
            <a:pPr lvl="2" eaLnBrk="1" hangingPunct="1"/>
            <a:r>
              <a:rPr lang="pt-PT" altLang="en-US" sz="1800" b="1">
                <a:latin typeface="Tahoma" panose="020B0604030504040204" pitchFamily="34" charset="0"/>
              </a:rPr>
              <a:t>Complementaridade entre fatores de produção</a:t>
            </a:r>
          </a:p>
          <a:p>
            <a:pPr lvl="2" eaLnBrk="1" hangingPunct="1"/>
            <a:r>
              <a:rPr lang="pt-PT" altLang="en-US" sz="1800" b="1">
                <a:latin typeface="Tahoma" panose="020B0604030504040204" pitchFamily="34" charset="0"/>
              </a:rPr>
              <a:t>Fator capital fixo e aumento do nº de trabalhadores: cada um torna-se menos eficiente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o Número do Diapositivo 5">
            <a:extLst>
              <a:ext uri="{FF2B5EF4-FFF2-40B4-BE49-F238E27FC236}">
                <a16:creationId xmlns:a16="http://schemas.microsoft.com/office/drawing/2014/main" id="{5B5F3F1D-8A3D-46EB-AD7D-B3813F20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CDBE7CE-04BC-47BB-8B41-12AF2F2FC71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A23A1F5-D6CC-45DF-B983-54B535465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/>
              <a:t>Custos e lucros</a:t>
            </a:r>
            <a:endParaRPr lang="en-US" altLang="en-US" sz="3200" b="1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ABBD176-929E-4815-8C76-7E5AE897A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496300" cy="4267200"/>
          </a:xfrm>
        </p:spPr>
        <p:txBody>
          <a:bodyPr/>
          <a:lstStyle/>
          <a:p>
            <a:pPr eaLnBrk="1" hangingPunct="1"/>
            <a:r>
              <a:rPr lang="pt-PT" altLang="en-US" sz="2400" b="1" u="sng"/>
              <a:t>Custos</a:t>
            </a:r>
          </a:p>
          <a:p>
            <a:pPr lvl="1" eaLnBrk="1" hangingPunct="1"/>
            <a:r>
              <a:rPr lang="pt-PT" altLang="en-US" sz="1800" b="1">
                <a:solidFill>
                  <a:srgbClr val="CC0000"/>
                </a:solidFill>
              </a:rPr>
              <a:t>Explícitos</a:t>
            </a:r>
            <a:r>
              <a:rPr lang="pt-PT" altLang="en-US" sz="1800" b="1"/>
              <a:t>: </a:t>
            </a:r>
            <a:r>
              <a:rPr lang="pt-PT" altLang="en-US" sz="1800"/>
              <a:t>originam um pagamento pela empresa (salários, seguros, juros, matérias-primas, renda, etc)</a:t>
            </a:r>
          </a:p>
          <a:p>
            <a:pPr lvl="1" eaLnBrk="1" hangingPunct="1"/>
            <a:r>
              <a:rPr lang="pt-PT" altLang="en-US" sz="1800" b="1">
                <a:solidFill>
                  <a:srgbClr val="CC0000"/>
                </a:solidFill>
              </a:rPr>
              <a:t>Implícitos</a:t>
            </a:r>
            <a:r>
              <a:rPr lang="pt-PT" altLang="en-US" sz="1800" b="1"/>
              <a:t>: </a:t>
            </a:r>
            <a:r>
              <a:rPr lang="pt-PT" altLang="en-US" sz="1800"/>
              <a:t>não originam um pagamento pela empresa</a:t>
            </a:r>
          </a:p>
          <a:p>
            <a:pPr lvl="2" eaLnBrk="1" hangingPunct="1"/>
            <a:r>
              <a:rPr lang="pt-PT" altLang="en-US" sz="1800" b="1"/>
              <a:t>Exemplos: </a:t>
            </a:r>
            <a:r>
              <a:rPr lang="pt-PT" altLang="en-US" sz="1800"/>
              <a:t>uma empresa está a usar edifício de um dos sócios e não paga renda; o sócio trabalha na empresa mas não é remunerado</a:t>
            </a:r>
          </a:p>
          <a:p>
            <a:pPr eaLnBrk="1" hangingPunct="1"/>
            <a:r>
              <a:rPr lang="pt-PT" altLang="en-US" sz="2400" b="1" u="sng"/>
              <a:t>Lucro</a:t>
            </a:r>
          </a:p>
          <a:p>
            <a:pPr lvl="1" eaLnBrk="1" hangingPunct="1"/>
            <a:r>
              <a:rPr lang="pt-PT" altLang="en-US" sz="2000" b="1">
                <a:solidFill>
                  <a:srgbClr val="0033CC"/>
                </a:solidFill>
              </a:rPr>
              <a:t>Contabilístico</a:t>
            </a:r>
            <a:r>
              <a:rPr lang="pt-PT" altLang="en-US" sz="2000">
                <a:solidFill>
                  <a:srgbClr val="0033CC"/>
                </a:solidFill>
              </a:rPr>
              <a:t>:</a:t>
            </a:r>
            <a:r>
              <a:rPr lang="pt-PT" altLang="en-US" sz="2000">
                <a:solidFill>
                  <a:srgbClr val="CC0000"/>
                </a:solidFill>
              </a:rPr>
              <a:t> </a:t>
            </a:r>
            <a:r>
              <a:rPr lang="pt-PT" altLang="en-US" sz="1800"/>
              <a:t>resultado líquido do exercício</a:t>
            </a:r>
            <a:r>
              <a:rPr lang="pt-PT" altLang="en-US" sz="1800">
                <a:solidFill>
                  <a:srgbClr val="CC0000"/>
                </a:solidFill>
              </a:rPr>
              <a:t> </a:t>
            </a:r>
            <a:r>
              <a:rPr lang="pt-PT" altLang="en-US" sz="1800"/>
              <a:t>para efeitos fiscais; não são considerados os custos implícitos</a:t>
            </a:r>
            <a:r>
              <a:rPr lang="pt-PT" altLang="en-US" sz="1800" b="1"/>
              <a:t> </a:t>
            </a:r>
            <a:endParaRPr lang="pt-PT" altLang="en-US" sz="2000" b="1"/>
          </a:p>
          <a:p>
            <a:pPr lvl="1" eaLnBrk="1" hangingPunct="1"/>
            <a:r>
              <a:rPr lang="pt-PT" altLang="en-US" sz="2000" b="1">
                <a:solidFill>
                  <a:srgbClr val="0033CC"/>
                </a:solidFill>
              </a:rPr>
              <a:t>Económico:</a:t>
            </a:r>
            <a:r>
              <a:rPr lang="pt-PT" altLang="en-US" sz="2000" b="1">
                <a:solidFill>
                  <a:srgbClr val="CC0000"/>
                </a:solidFill>
              </a:rPr>
              <a:t> </a:t>
            </a:r>
            <a:r>
              <a:rPr lang="pt-PT" altLang="en-US" sz="1800"/>
              <a:t>o economista considera também os custos implícitos</a:t>
            </a:r>
            <a:r>
              <a:rPr lang="pt-PT" altLang="en-US" sz="1800" b="1"/>
              <a:t> 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o Número do Diapositivo 5">
            <a:extLst>
              <a:ext uri="{FF2B5EF4-FFF2-40B4-BE49-F238E27FC236}">
                <a16:creationId xmlns:a16="http://schemas.microsoft.com/office/drawing/2014/main" id="{04C2554B-E2EB-4CC8-B3F0-2E912C0C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31EDFEC-70B4-465A-A0C0-58ECA85D955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D486785-2F3A-49FF-A265-558B64AE4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/>
              <a:t>A análise económica dos custos</a:t>
            </a:r>
            <a:endParaRPr lang="en-US" altLang="en-US" sz="3200" b="1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3FB395E-F6AB-401F-AA4A-1598EAF8B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172450" cy="4267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r>
              <a:rPr lang="pt-PT" altLang="en-US" sz="2400" b="1">
                <a:latin typeface="Tahoma" panose="020B0604030504040204" pitchFamily="34" charset="0"/>
              </a:rPr>
              <a:t>Uma empresa, para produzir uma </a:t>
            </a: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quantidade Q</a:t>
            </a:r>
            <a:r>
              <a:rPr lang="pt-PT" altLang="en-US" sz="2400" b="1">
                <a:latin typeface="Tahoma" panose="020B0604030504040204" pitchFamily="34" charset="0"/>
              </a:rPr>
              <a:t> de um dado produto, necessita de</a:t>
            </a:r>
          </a:p>
          <a:p>
            <a:pPr lvl="1" eaLnBrk="1" hangingPunct="1"/>
            <a:r>
              <a:rPr lang="pt-PT" altLang="en-US" sz="2000" b="1"/>
              <a:t>Instalações, máquinas, matérias primas, trabalho</a:t>
            </a:r>
          </a:p>
          <a:p>
            <a:pPr lvl="1" eaLnBrk="1" hangingPunct="1"/>
            <a:r>
              <a:rPr lang="pt-PT" altLang="en-US" sz="2000" b="1"/>
              <a:t>adquire a determinados </a:t>
            </a:r>
            <a:r>
              <a:rPr lang="pt-PT" altLang="en-US" sz="2000" b="1">
                <a:solidFill>
                  <a:schemeClr val="accent2"/>
                </a:solidFill>
              </a:rPr>
              <a:t>preços </a:t>
            </a:r>
          </a:p>
          <a:p>
            <a:pPr lvl="3" eaLnBrk="1" hangingPunct="1"/>
            <a:r>
              <a:rPr lang="pt-PT" altLang="en-US" b="1">
                <a:latin typeface="Tahoma" panose="020B0604030504040204" pitchFamily="34" charset="0"/>
              </a:rPr>
              <a:t>tal constitui encargos ou </a:t>
            </a:r>
            <a:r>
              <a:rPr lang="pt-PT" altLang="en-US" b="1">
                <a:solidFill>
                  <a:schemeClr val="accent2"/>
                </a:solidFill>
                <a:latin typeface="Tahoma" panose="020B0604030504040204" pitchFamily="34" charset="0"/>
              </a:rPr>
              <a:t>custos</a:t>
            </a:r>
            <a:r>
              <a:rPr lang="pt-PT" altLang="en-US" b="1">
                <a:latin typeface="Tahoma" panose="020B0604030504040204" pitchFamily="34" charset="0"/>
              </a:rPr>
              <a:t> para  a empresa</a:t>
            </a:r>
            <a:r>
              <a:rPr lang="pt-PT" altLang="en-US" b="1"/>
              <a:t> </a:t>
            </a:r>
          </a:p>
          <a:p>
            <a:pPr lvl="3" eaLnBrk="1" hangingPunct="1"/>
            <a:r>
              <a:rPr lang="pt-PT" altLang="en-US" b="1"/>
              <a:t>Existem diversos </a:t>
            </a:r>
            <a:r>
              <a:rPr lang="pt-PT" altLang="en-US" b="1">
                <a:solidFill>
                  <a:srgbClr val="009900"/>
                </a:solidFill>
              </a:rPr>
              <a:t>conceitos de custos</a:t>
            </a:r>
          </a:p>
          <a:p>
            <a:pPr lvl="3" eaLnBrk="1" hangingPunct="1"/>
            <a:endParaRPr lang="pt-PT" altLang="en-US" b="1"/>
          </a:p>
          <a:p>
            <a:pPr lvl="3" eaLnBrk="1" hangingPunct="1"/>
            <a:r>
              <a:rPr lang="pt-PT" altLang="en-US" b="1">
                <a:solidFill>
                  <a:schemeClr val="accent2"/>
                </a:solidFill>
              </a:rPr>
              <a:t>Quadros 7-1 e 7-2 </a:t>
            </a:r>
            <a:endParaRPr lang="en-US" altLang="en-US" i="1" u="sng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o Número do Diapositivo 5">
            <a:extLst>
              <a:ext uri="{FF2B5EF4-FFF2-40B4-BE49-F238E27FC236}">
                <a16:creationId xmlns:a16="http://schemas.microsoft.com/office/drawing/2014/main" id="{B5AD2737-8013-43BA-8C25-3F25B874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DCF5BDA-3085-4FFD-AC5E-2235B0AC3AD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328D37B3-BAEA-466A-8159-9D0EE08D4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Table 7-1</a:t>
            </a:r>
          </a:p>
        </p:txBody>
      </p:sp>
      <p:pic>
        <p:nvPicPr>
          <p:cNvPr id="17412" name="Picture 3" descr="sam72055_tb0701">
            <a:extLst>
              <a:ext uri="{FF2B5EF4-FFF2-40B4-BE49-F238E27FC236}">
                <a16:creationId xmlns:a16="http://schemas.microsoft.com/office/drawing/2014/main" id="{2BBCCE3E-3473-4103-9563-81D83CB8B45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5738" y="1808163"/>
            <a:ext cx="6223000" cy="4154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Número do Diapositivo 5">
            <a:extLst>
              <a:ext uri="{FF2B5EF4-FFF2-40B4-BE49-F238E27FC236}">
                <a16:creationId xmlns:a16="http://schemas.microsoft.com/office/drawing/2014/main" id="{43601660-52E9-415C-91E1-B38DA01D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5A7DF03-7C98-4801-9C17-FD82B3723E1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BF9AE28-6ADC-4917-8A49-E4A262417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Quadro 7-1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1736C1F-3402-4DA5-A741-A5F39F28F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Coluna 1:</a:t>
            </a:r>
            <a:r>
              <a:rPr lang="pt-PT" altLang="en-US" sz="2000">
                <a:latin typeface="Tahoma" panose="020B0604030504040204" pitchFamily="34" charset="0"/>
              </a:rPr>
              <a:t>  </a:t>
            </a:r>
            <a:r>
              <a:rPr lang="pt-PT" altLang="en-US" sz="2000" b="1">
                <a:latin typeface="Tahoma" panose="020B0604030504040204" pitchFamily="34" charset="0"/>
              </a:rPr>
              <a:t>produção alternativa (0 a 6 unidades)</a:t>
            </a:r>
          </a:p>
          <a:p>
            <a:pPr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Coluna 4: </a:t>
            </a:r>
            <a:r>
              <a:rPr lang="pt-PT" altLang="en-US" sz="2000" b="1">
                <a:solidFill>
                  <a:srgbClr val="009900"/>
                </a:solidFill>
                <a:latin typeface="Tahoma" panose="020B0604030504040204" pitchFamily="34" charset="0"/>
              </a:rPr>
              <a:t>custo total</a:t>
            </a:r>
            <a:r>
              <a:rPr lang="pt-PT" altLang="en-US" sz="2000" b="1">
                <a:latin typeface="Tahoma" panose="020B0604030504040204" pitchFamily="34" charset="0"/>
              </a:rPr>
              <a:t> (um) para cada nível de Q</a:t>
            </a:r>
            <a:endParaRPr lang="pt-PT" altLang="en-US" sz="2000" b="1" u="sng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aumenta com o nível da produção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solidFill>
                  <a:srgbClr val="0000FF"/>
                </a:solidFill>
                <a:latin typeface="Tahoma" panose="020B0604030504040204" pitchFamily="34" charset="0"/>
              </a:rPr>
              <a:t>CT = CF + CV</a:t>
            </a:r>
            <a:r>
              <a:rPr lang="pt-PT" altLang="en-US" sz="1800" b="1">
                <a:latin typeface="Tahoma" panose="020B0604030504040204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Coluna 2:</a:t>
            </a:r>
            <a:r>
              <a:rPr lang="pt-PT" altLang="en-US" sz="2000" b="1">
                <a:latin typeface="Tahoma" panose="020B0604030504040204" pitchFamily="34" charset="0"/>
              </a:rPr>
              <a:t> </a:t>
            </a:r>
            <a:r>
              <a:rPr lang="pt-PT" altLang="en-US" sz="2000" b="1">
                <a:solidFill>
                  <a:srgbClr val="009900"/>
                </a:solidFill>
                <a:latin typeface="Tahoma" panose="020B0604030504040204" pitchFamily="34" charset="0"/>
              </a:rPr>
              <a:t>custo fixo</a:t>
            </a:r>
            <a:r>
              <a:rPr lang="pt-PT" altLang="en-US" sz="2000" b="1">
                <a:latin typeface="Tahoma" panose="020B0604030504040204" pitchFamily="34" charset="0"/>
              </a:rPr>
              <a:t> (um) para cada nível de Q</a:t>
            </a:r>
            <a:endParaRPr lang="pt-PT" altLang="en-US" sz="2000" b="1" u="sng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rendas, pagamento equipamento, juros de empréstimo, salários </a:t>
            </a:r>
            <a:endParaRPr lang="pt-PT" altLang="en-US" sz="18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Encargo fixo, </a:t>
            </a:r>
            <a:r>
              <a:rPr lang="pt-PT" altLang="en-US" sz="1800">
                <a:latin typeface="Tahoma" panose="020B0604030504040204" pitchFamily="34" charset="0"/>
              </a:rPr>
              <a:t>qualquer que seja nível de produção  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(mesmo com Q=O)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Observamos que CF = 55 um , </a:t>
            </a:r>
            <a:r>
              <a:rPr lang="pt-PT" altLang="en-US" sz="1800" b="1" u="sng">
                <a:latin typeface="Tahoma" panose="020B0604030504040204" pitchFamily="34" charset="0"/>
              </a:rPr>
              <a:t>constante</a:t>
            </a:r>
          </a:p>
          <a:p>
            <a:pPr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Coluna 3</a:t>
            </a:r>
            <a:r>
              <a:rPr lang="pt-PT" altLang="en-US" sz="2000" b="1">
                <a:latin typeface="Tahoma" panose="020B0604030504040204" pitchFamily="34" charset="0"/>
              </a:rPr>
              <a:t>: </a:t>
            </a:r>
            <a:r>
              <a:rPr lang="pt-PT" altLang="en-US" sz="2000" b="1">
                <a:solidFill>
                  <a:srgbClr val="009900"/>
                </a:solidFill>
                <a:latin typeface="Tahoma" panose="020B0604030504040204" pitchFamily="34" charset="0"/>
              </a:rPr>
              <a:t>custo variável</a:t>
            </a:r>
            <a:r>
              <a:rPr lang="pt-PT" altLang="en-US" sz="2000" b="1">
                <a:latin typeface="Tahoma" panose="020B0604030504040204" pitchFamily="34" charset="0"/>
              </a:rPr>
              <a:t> (um), para cada nível de Q</a:t>
            </a:r>
            <a:endParaRPr lang="pt-PT" altLang="en-US" sz="2000" b="1" u="sng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varia com o nível da produção: matérias primas, electricidade (...)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Por definição: CV=0 para Q=0</a:t>
            </a:r>
          </a:p>
          <a:p>
            <a:pPr lvl="1" eaLnBrk="1" hangingPunct="1">
              <a:lnSpc>
                <a:spcPct val="90000"/>
              </a:lnSpc>
            </a:pPr>
            <a:endParaRPr lang="pt-PT" altLang="en-US" sz="1800" b="1">
              <a:latin typeface="Tahoma" panose="020B060403050404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700" b="1" u="sng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Número do Diapositivo 5">
            <a:extLst>
              <a:ext uri="{FF2B5EF4-FFF2-40B4-BE49-F238E27FC236}">
                <a16:creationId xmlns:a16="http://schemas.microsoft.com/office/drawing/2014/main" id="{72BBD1B2-DB12-41E0-9BE8-D74A0EBC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110F74B-680C-42B3-B931-0B7B0A67735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6B53A01-FB07-471D-B46C-D0F9ED673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Table 7-2</a:t>
            </a:r>
          </a:p>
        </p:txBody>
      </p:sp>
      <p:pic>
        <p:nvPicPr>
          <p:cNvPr id="19460" name="Picture 3" descr="sam72055_tb0702">
            <a:extLst>
              <a:ext uri="{FF2B5EF4-FFF2-40B4-BE49-F238E27FC236}">
                <a16:creationId xmlns:a16="http://schemas.microsoft.com/office/drawing/2014/main" id="{13D2F862-8D52-43EA-A049-A9A6CFD6DFF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752600"/>
            <a:ext cx="7920037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o Número do Diapositivo 5">
            <a:extLst>
              <a:ext uri="{FF2B5EF4-FFF2-40B4-BE49-F238E27FC236}">
                <a16:creationId xmlns:a16="http://schemas.microsoft.com/office/drawing/2014/main" id="{B0ED9EC1-378E-4018-8987-70357D76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9449848-9D84-4C6C-AAF5-B463B4418D6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EDC8EEF-27B4-45BB-9DFD-C3204D674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>
                <a:latin typeface="Tahoma" panose="020B0604030504040204" pitchFamily="34" charset="0"/>
              </a:rPr>
              <a:t>Análise Quadro 7-2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791C912-E18F-461A-AFDA-490F3E7C0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pt-PT" altLang="en-US" sz="2000" b="1">
                <a:solidFill>
                  <a:srgbClr val="A50021"/>
                </a:solidFill>
                <a:latin typeface="Tahoma" panose="020B0604030504040204" pitchFamily="34" charset="0"/>
              </a:rPr>
              <a:t>Colunas (1) e (2):</a:t>
            </a:r>
            <a:r>
              <a:rPr lang="pt-PT" altLang="en-US" sz="2000" b="1">
                <a:latin typeface="Tahoma" panose="020B0604030504040204" pitchFamily="34" charset="0"/>
              </a:rPr>
              <a:t> já  conhecidas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PT" altLang="en-US" sz="2000" b="1">
                <a:solidFill>
                  <a:srgbClr val="A50021"/>
                </a:solidFill>
                <a:latin typeface="Tahoma" panose="020B0604030504040204" pitchFamily="34" charset="0"/>
              </a:rPr>
              <a:t>Coluna (3):</a:t>
            </a:r>
            <a:r>
              <a:rPr lang="pt-PT" altLang="en-US" sz="2000" b="1">
                <a:latin typeface="Tahoma" panose="020B0604030504040204" pitchFamily="34" charset="0"/>
              </a:rPr>
              <a:t> custo marginal associado ao aumento unitário da produção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2000" b="1" u="sng">
                <a:latin typeface="Tahoma" panose="020B0604030504040204" pitchFamily="34" charset="0"/>
              </a:rPr>
              <a:t>Cálculo</a:t>
            </a:r>
            <a:r>
              <a:rPr lang="pt-PT" altLang="en-US" sz="2000" b="1">
                <a:latin typeface="Tahoma" panose="020B0604030504040204" pitchFamily="34" charset="0"/>
              </a:rPr>
              <a:t> a partir do custo total: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</a:p>
          <a:p>
            <a:pPr lvl="2" eaLnBrk="1" hangingPunct="1"/>
            <a:r>
              <a:rPr lang="pt-PT" altLang="en-US" sz="2100" b="1">
                <a:latin typeface="Tahoma" panose="020B0604030504040204" pitchFamily="34" charset="0"/>
              </a:rPr>
              <a:t>CM da 1.ª unidade é 85 – 55=30</a:t>
            </a:r>
          </a:p>
          <a:p>
            <a:pPr lvl="2" eaLnBrk="1" hangingPunct="1"/>
            <a:r>
              <a:rPr lang="pt-PT" altLang="en-US" sz="2100" b="1">
                <a:latin typeface="Tahoma" panose="020B0604030504040204" pitchFamily="34" charset="0"/>
              </a:rPr>
              <a:t>CM da 2.ª unidade é de 110 – 85= 25 </a:t>
            </a:r>
          </a:p>
          <a:p>
            <a:pPr lvl="2" eaLnBrk="1" hangingPunct="1">
              <a:spcAft>
                <a:spcPct val="25000"/>
              </a:spcAft>
            </a:pPr>
            <a:r>
              <a:rPr lang="pt-PT" altLang="en-US" sz="2100" b="1" i="1">
                <a:latin typeface="Tahoma" panose="020B0604030504040204" pitchFamily="34" charset="0"/>
              </a:rPr>
              <a:t>Sucessivamente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sz="2000" b="1" u="sng">
                <a:latin typeface="Tahoma" panose="020B0604030504040204" pitchFamily="34" charset="0"/>
              </a:rPr>
              <a:t>Definição</a:t>
            </a:r>
            <a:r>
              <a:rPr lang="pt-PT" altLang="en-US" sz="2000" b="1">
                <a:latin typeface="Tahoma" panose="020B0604030504040204" pitchFamily="34" charset="0"/>
              </a:rPr>
              <a:t>: acréscimo do custo total devido a 1 unidade adicional de produção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CMa = ∆CT / ∆ Q</a:t>
            </a:r>
            <a:endParaRPr lang="pt-PT" altLang="en-US" sz="2000" b="1" u="sng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>
              <a:spcAft>
                <a:spcPct val="25000"/>
              </a:spcAft>
            </a:pPr>
            <a:endParaRPr lang="pt-PT" altLang="en-US" sz="2000" b="1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/>
            <a:endParaRPr lang="en-US" altLang="en-US" sz="24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o Número do Diapositivo 5">
            <a:extLst>
              <a:ext uri="{FF2B5EF4-FFF2-40B4-BE49-F238E27FC236}">
                <a16:creationId xmlns:a16="http://schemas.microsoft.com/office/drawing/2014/main" id="{DF20370C-7448-4AD9-9B89-D03B728A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8897240-A1D9-439D-BF9B-D8B45909DCD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B8D672F-4BEA-40AD-B529-E2E674A54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Custo Médio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47FA672-648D-4095-AF54-39E92B384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 u="sng">
                <a:latin typeface="Tahoma" panose="020B0604030504040204" pitchFamily="34" charset="0"/>
              </a:rPr>
              <a:t>Outro conceito muito importante</a:t>
            </a:r>
            <a:r>
              <a:rPr lang="pt-PT" altLang="en-US" sz="2400" b="1">
                <a:latin typeface="Tahoma" panose="020B0604030504040204" pitchFamily="34" charset="0"/>
              </a:rPr>
              <a:t>: </a:t>
            </a: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Custo Médio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ou unitário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 u="sng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400" b="1" u="sng">
                <a:latin typeface="Tahoma" panose="020B0604030504040204" pitchFamily="34" charset="0"/>
              </a:rPr>
              <a:t>Definição</a:t>
            </a:r>
            <a:r>
              <a:rPr lang="pt-PT" altLang="en-US" sz="2400" b="1">
                <a:latin typeface="Tahoma" panose="020B0604030504040204" pitchFamily="34" charset="0"/>
              </a:rPr>
              <a:t>:  custo total por unidade produzida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400" b="1" u="sng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400" b="1" u="sng">
                <a:latin typeface="Tahoma" panose="020B0604030504040204" pitchFamily="34" charset="0"/>
              </a:rPr>
              <a:t>Expressão</a:t>
            </a:r>
            <a:r>
              <a:rPr lang="pt-PT" altLang="en-US" sz="2400" b="1">
                <a:latin typeface="Tahoma" panose="020B0604030504040204" pitchFamily="34" charset="0"/>
              </a:rPr>
              <a:t>:    </a:t>
            </a:r>
            <a:r>
              <a:rPr lang="pt-PT" altLang="en-US" sz="2400" b="1">
                <a:solidFill>
                  <a:srgbClr val="A50021"/>
                </a:solidFill>
                <a:latin typeface="Tahoma" panose="020B0604030504040204" pitchFamily="34" charset="0"/>
              </a:rPr>
              <a:t>CMe = CT / Q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 u="sng">
              <a:solidFill>
                <a:srgbClr val="A5002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5">
            <a:extLst>
              <a:ext uri="{FF2B5EF4-FFF2-40B4-BE49-F238E27FC236}">
                <a16:creationId xmlns:a16="http://schemas.microsoft.com/office/drawing/2014/main" id="{028CA36D-95D2-4C36-8968-965182D4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EC40A0B-2784-4B56-8320-9179A29F810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7532E6D-AA29-42C4-9732-E8A233D3B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Objetivos da empresa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DE27BB7-C21D-4290-BC69-971C42CCF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Teoria do Produtor: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800" b="1">
              <a:latin typeface="Tahoma" panose="020B0604030504040204" pitchFamily="34" charset="0"/>
            </a:endParaRPr>
          </a:p>
          <a:p>
            <a:pPr marL="984250" lvl="1" indent="-334963" eaLnBrk="1" hangingPunct="1"/>
            <a:r>
              <a:rPr lang="pt-PT" altLang="en-US" sz="2400" b="1">
                <a:latin typeface="Tahoma" panose="020B0604030504040204" pitchFamily="34" charset="0"/>
              </a:rPr>
              <a:t>Objectivo das empresas: a </a:t>
            </a: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maximização do lucro</a:t>
            </a:r>
          </a:p>
          <a:p>
            <a:pPr marL="984250" lvl="1" indent="-334963" eaLnBrk="1" hangingPunct="1">
              <a:buFont typeface="Wingdings" panose="05000000000000000000" pitchFamily="2" charset="2"/>
              <a:buNone/>
            </a:pPr>
            <a:endParaRPr lang="pt-PT" altLang="en-US" sz="2400" b="1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marL="1558925" lvl="2" eaLnBrk="1" hangingPunct="1"/>
            <a:r>
              <a:rPr lang="pt-PT" altLang="en-US" sz="2100" b="1">
                <a:latin typeface="Tahoma" panose="020B0604030504040204" pitchFamily="34" charset="0"/>
              </a:rPr>
              <a:t>Tal implica que, para uma dada quantidade a produzir, as empresas </a:t>
            </a:r>
            <a:r>
              <a:rPr lang="pt-PT" altLang="en-US" sz="2100" b="1">
                <a:solidFill>
                  <a:srgbClr val="CC0000"/>
                </a:solidFill>
                <a:latin typeface="Tahoma" panose="020B0604030504040204" pitchFamily="34" charset="0"/>
              </a:rPr>
              <a:t>minimizem os custos</a:t>
            </a:r>
          </a:p>
          <a:p>
            <a:pPr marL="984250" lvl="1" indent="-334963" eaLnBrk="1" hangingPunct="1">
              <a:buFont typeface="Wingdings" panose="05000000000000000000" pitchFamily="2" charset="2"/>
              <a:buNone/>
            </a:pPr>
            <a:endParaRPr lang="pt-PT" altLang="en-US" sz="2400" b="1" u="sng">
              <a:latin typeface="Tahoma" panose="020B0604030504040204" pitchFamily="34" charset="0"/>
            </a:endParaRPr>
          </a:p>
          <a:p>
            <a:pPr marL="1558925" lvl="2"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marL="984250" lvl="1" indent="-334963" eaLnBrk="1" hangingPunct="1"/>
            <a:endParaRPr lang="pt-PT" altLang="en-US" sz="2300" b="1" u="sng">
              <a:latin typeface="Tahoma" panose="020B0604030504040204" pitchFamily="34" charset="0"/>
            </a:endParaRPr>
          </a:p>
          <a:p>
            <a:pPr marL="1558925" lvl="2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4AE9EFDB-D1D2-4D79-8490-284EFC3D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z="3200" b="1"/>
              <a:t>Cont.</a:t>
            </a:r>
            <a:endParaRPr lang="en-US" altLang="en-US" sz="3200" b="1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63D0F58-8B54-4DB2-AD83-01E645736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b="1" dirty="0"/>
              <a:t>Análise  </a:t>
            </a:r>
          </a:p>
          <a:p>
            <a:pPr lvl="1">
              <a:defRPr/>
            </a:pPr>
            <a:r>
              <a:rPr lang="pt-PT" sz="2000" b="1" dirty="0"/>
              <a:t>Quadro 7.3, p.128 </a:t>
            </a:r>
          </a:p>
          <a:p>
            <a:pPr lvl="1">
              <a:defRPr/>
            </a:pPr>
            <a:r>
              <a:rPr lang="pt-PT" sz="2000" b="1" dirty="0"/>
              <a:t>Figura 7.2, p. 129</a:t>
            </a:r>
          </a:p>
          <a:p>
            <a:pPr lvl="1">
              <a:defRPr/>
            </a:pPr>
            <a:endParaRPr lang="pt-PT" sz="2000" b="1" dirty="0"/>
          </a:p>
          <a:p>
            <a:pPr>
              <a:defRPr/>
            </a:pPr>
            <a:r>
              <a:rPr lang="pt-PT" sz="1800" b="1" dirty="0"/>
              <a:t>Conceitos de custo variável médio e de custo médio mínimo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1800" b="1" dirty="0"/>
          </a:p>
          <a:p>
            <a:pPr lvl="1">
              <a:defRPr/>
            </a:pPr>
            <a:r>
              <a:rPr lang="pt-PT" sz="1800" b="1" i="1" dirty="0">
                <a:solidFill>
                  <a:srgbClr val="0033CC"/>
                </a:solidFill>
              </a:rPr>
              <a:t>Relacionar o </a:t>
            </a:r>
            <a:r>
              <a:rPr lang="pt-PT" sz="1800" b="1" i="1" dirty="0">
                <a:solidFill>
                  <a:srgbClr val="A50021"/>
                </a:solidFill>
              </a:rPr>
              <a:t>custo marginal </a:t>
            </a:r>
            <a:r>
              <a:rPr lang="pt-PT" sz="1800" b="1" i="1" dirty="0">
                <a:solidFill>
                  <a:srgbClr val="0033CC"/>
                </a:solidFill>
              </a:rPr>
              <a:t>com o </a:t>
            </a:r>
            <a:r>
              <a:rPr lang="pt-PT" sz="1800" b="1" i="1" dirty="0">
                <a:solidFill>
                  <a:srgbClr val="009900"/>
                </a:solidFill>
              </a:rPr>
              <a:t>custo médio</a:t>
            </a:r>
            <a:endParaRPr lang="en-US" sz="1800" b="1" i="1" dirty="0">
              <a:solidFill>
                <a:srgbClr val="009900"/>
              </a:solidFill>
            </a:endParaRPr>
          </a:p>
        </p:txBody>
      </p:sp>
      <p:sp>
        <p:nvSpPr>
          <p:cNvPr id="22532" name="Marcador de Posição do Número do Diapositivo 3">
            <a:extLst>
              <a:ext uri="{FF2B5EF4-FFF2-40B4-BE49-F238E27FC236}">
                <a16:creationId xmlns:a16="http://schemas.microsoft.com/office/drawing/2014/main" id="{6FAD2A38-ADDE-4CC8-A055-A7F0205A2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DBF7BBA-9F2A-4712-95B9-05440830E674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o Número do Diapositivo 5">
            <a:extLst>
              <a:ext uri="{FF2B5EF4-FFF2-40B4-BE49-F238E27FC236}">
                <a16:creationId xmlns:a16="http://schemas.microsoft.com/office/drawing/2014/main" id="{85C4FAFC-2DC7-4048-BAE6-76312D9B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B282B0F-B955-4E1C-9AA7-CEC1088EAC8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992FF8C-5A4F-4376-A50A-6B8DD0ECD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 combinação ótima dos fatores produtivos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B0D3153-5592-49CA-B06A-85769FEA3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56932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/>
              <a:t>Objectivo das empresa:  </a:t>
            </a:r>
            <a:r>
              <a:rPr lang="pt-PT" altLang="en-US" sz="2400" b="1">
                <a:solidFill>
                  <a:srgbClr val="0000FF"/>
                </a:solidFill>
              </a:rPr>
              <a:t>minimização dos custos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 u="sng">
              <a:solidFill>
                <a:srgbClr val="0000FF"/>
              </a:solidFill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donde, determinar a </a:t>
            </a:r>
            <a:r>
              <a:rPr lang="pt-PT" altLang="en-US" sz="2000" b="1">
                <a:solidFill>
                  <a:srgbClr val="003300"/>
                </a:solidFill>
                <a:latin typeface="Tahoma" panose="020B0604030504040204" pitchFamily="34" charset="0"/>
              </a:rPr>
              <a:t>combinação de factores </a:t>
            </a:r>
            <a:r>
              <a:rPr lang="pt-PT" altLang="en-US" sz="2000" b="1">
                <a:latin typeface="Tahoma" panose="020B0604030504040204" pitchFamily="34" charset="0"/>
              </a:rPr>
              <a:t>que </a:t>
            </a:r>
            <a:r>
              <a:rPr lang="pt-PT" altLang="en-US" sz="2000" b="1" u="sng">
                <a:solidFill>
                  <a:srgbClr val="003300"/>
                </a:solidFill>
                <a:latin typeface="Tahoma" panose="020B0604030504040204" pitchFamily="34" charset="0"/>
              </a:rPr>
              <a:t>minimiza</a:t>
            </a:r>
            <a:r>
              <a:rPr lang="pt-PT" altLang="en-US" sz="2000" b="1">
                <a:latin typeface="Tahoma" panose="020B0604030504040204" pitchFamily="34" charset="0"/>
              </a:rPr>
              <a:t> os custos, </a:t>
            </a:r>
            <a:r>
              <a:rPr lang="pt-PT" altLang="en-US" sz="2000" b="1" i="1">
                <a:latin typeface="Tahoma" panose="020B0604030504040204" pitchFamily="34" charset="0"/>
              </a:rPr>
              <a:t>para dado nível de produção</a:t>
            </a:r>
            <a:endParaRPr lang="pt-PT" altLang="en-US" sz="2000" b="1" i="1" u="sng">
              <a:latin typeface="Tahoma" panose="020B0604030504040204" pitchFamily="34" charset="0"/>
            </a:endParaRPr>
          </a:p>
          <a:p>
            <a:pPr lvl="2" eaLnBrk="1" hangingPunct="1">
              <a:spcAft>
                <a:spcPct val="25000"/>
              </a:spcAft>
              <a:buFont typeface="Wingdings" panose="05000000000000000000" pitchFamily="2" charset="2"/>
              <a:buNone/>
            </a:pPr>
            <a:endParaRPr lang="pt-PT" altLang="en-US" sz="2100" b="1" i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 u="sng">
                <a:latin typeface="Tahoma" panose="020B0604030504040204" pitchFamily="34" charset="0"/>
              </a:rPr>
              <a:t>Ligação</a:t>
            </a:r>
            <a:r>
              <a:rPr lang="pt-PT" altLang="en-US" sz="2000" b="1">
                <a:latin typeface="Tahoma" panose="020B0604030504040204" pitchFamily="34" charset="0"/>
              </a:rPr>
              <a:t> entre Produção e Custos através do 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Quadro 7A-1</a:t>
            </a:r>
            <a:r>
              <a:rPr lang="pt-PT" altLang="en-US" sz="2000" b="1">
                <a:latin typeface="Tahoma" panose="020B0604030504040204" pitchFamily="34" charset="0"/>
              </a:rPr>
              <a:t>   </a:t>
            </a:r>
            <a:endParaRPr lang="en-US" altLang="en-US" sz="2000" b="1" i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Posição do Número do Diapositivo 5">
            <a:extLst>
              <a:ext uri="{FF2B5EF4-FFF2-40B4-BE49-F238E27FC236}">
                <a16:creationId xmlns:a16="http://schemas.microsoft.com/office/drawing/2014/main" id="{04DE5D1D-D1ED-4049-A7FA-F65F9654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BE0BF9F-AE37-47C0-88A2-FD26DFDC687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8C732E9F-161B-4884-B033-F83F5CCED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Table 7A-1</a:t>
            </a:r>
          </a:p>
        </p:txBody>
      </p:sp>
      <p:pic>
        <p:nvPicPr>
          <p:cNvPr id="24580" name="Picture 3" descr="sam72055_tb07A01">
            <a:extLst>
              <a:ext uri="{FF2B5EF4-FFF2-40B4-BE49-F238E27FC236}">
                <a16:creationId xmlns:a16="http://schemas.microsoft.com/office/drawing/2014/main" id="{FCA32710-4124-49A9-80B9-1B57EC14634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7100" y="1752600"/>
            <a:ext cx="4738688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o Número do Diapositivo 5">
            <a:extLst>
              <a:ext uri="{FF2B5EF4-FFF2-40B4-BE49-F238E27FC236}">
                <a16:creationId xmlns:a16="http://schemas.microsoft.com/office/drawing/2014/main" id="{A7788B82-8154-4903-A479-A360837C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BDEBB87-2871-4BA4-AAFF-E5C7DD0DFF3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16C3B0A-178D-4582-AD2B-C1035617D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Quadro 7A-1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355B091-DEB1-4C91-B4F6-696BB4FFA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Dois fatores produtivos </a:t>
            </a:r>
            <a:r>
              <a:rPr lang="pt-PT" altLang="en-US" sz="2000" b="1" i="1" dirty="0">
                <a:latin typeface="Tahoma" panose="020B0604030504040204" pitchFamily="34" charset="0"/>
              </a:rPr>
              <a:t>(quantidades 0 a 6 )</a:t>
            </a:r>
            <a:endParaRPr lang="pt-PT" altLang="en-US" sz="2000" dirty="0">
              <a:latin typeface="Tahoma" panose="020B0604030504040204" pitchFamily="34" charset="0"/>
            </a:endParaRPr>
          </a:p>
          <a:p>
            <a:pPr lvl="1" eaLnBrk="1" hangingPunct="1">
              <a:spcAft>
                <a:spcPct val="15000"/>
              </a:spcAft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36 combinações alternativas dos dois fatores</a:t>
            </a:r>
          </a:p>
          <a:p>
            <a:pPr marL="471487" lvl="1" indent="0" eaLnBrk="1" hangingPunct="1">
              <a:spcAft>
                <a:spcPct val="15000"/>
              </a:spcAft>
              <a:buFont typeface="Wingdings" panose="05000000000000000000" pitchFamily="2" charset="2"/>
              <a:buNone/>
              <a:defRPr/>
            </a:pPr>
            <a:endParaRPr lang="pt-PT" altLang="en-US" sz="1800" dirty="0">
              <a:latin typeface="Tahoma" panose="020B0604030504040204" pitchFamily="34" charset="0"/>
            </a:endParaRPr>
          </a:p>
          <a:p>
            <a:pPr eaLnBrk="1" hangingPunct="1">
              <a:spcAft>
                <a:spcPct val="25000"/>
              </a:spcAft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Quadrante: </a:t>
            </a: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valores da produção</a:t>
            </a:r>
            <a:r>
              <a:rPr lang="pt-PT" altLang="en-US" sz="2000" b="1" dirty="0">
                <a:latin typeface="Tahoma" panose="020B0604030504040204" pitchFamily="34" charset="0"/>
              </a:rPr>
              <a:t> (</a:t>
            </a:r>
            <a:r>
              <a:rPr lang="pt-PT" altLang="en-US" sz="2000" b="1" i="1" dirty="0">
                <a:latin typeface="Tahoma" panose="020B0604030504040204" pitchFamily="34" charset="0"/>
              </a:rPr>
              <a:t>função de produção</a:t>
            </a:r>
            <a:r>
              <a:rPr lang="pt-PT" altLang="en-US" sz="2000" b="1" dirty="0">
                <a:latin typeface="Tahoma" panose="020B0604030504040204" pitchFamily="34" charset="0"/>
              </a:rPr>
              <a:t>)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Notar  </a:t>
            </a:r>
            <a:r>
              <a:rPr lang="pt-PT" altLang="en-US" sz="1600" b="1" u="sng" dirty="0">
                <a:latin typeface="Tahoma" panose="020B0604030504040204" pitchFamily="34" charset="0"/>
              </a:rPr>
              <a:t>valores a negrito</a:t>
            </a:r>
            <a:r>
              <a:rPr lang="pt-PT" altLang="en-US" sz="1600" b="1" dirty="0">
                <a:latin typeface="Tahoma" panose="020B0604030504040204" pitchFamily="34" charset="0"/>
              </a:rPr>
              <a:t>:  346 (4 vezes) e 490 (4 vezes)</a:t>
            </a:r>
            <a:endParaRPr lang="en-US" altLang="en-US" sz="1600" dirty="0">
              <a:latin typeface="Tahoma" panose="020B0604030504040204" pitchFamily="34" charset="0"/>
            </a:endParaRPr>
          </a:p>
          <a:p>
            <a:pPr lvl="1" eaLnBrk="1" hangingPunct="1">
              <a:spcAft>
                <a:spcPct val="25000"/>
              </a:spcAft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Significado? dada produção com diferentes combinações dos fatores ... 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uma delas minimiza os custos</a:t>
            </a:r>
          </a:p>
          <a:p>
            <a:pPr marL="471487" lvl="1" indent="0" eaLnBrk="1" hangingPunct="1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en-US" altLang="en-US" sz="1600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Admitir que empresa quer  </a:t>
            </a:r>
            <a:r>
              <a:rPr lang="pt-PT" altLang="en-US" sz="2000" b="1" dirty="0">
                <a:solidFill>
                  <a:srgbClr val="009900"/>
                </a:solidFill>
                <a:latin typeface="Tahoma" panose="020B0604030504040204" pitchFamily="34" charset="0"/>
              </a:rPr>
              <a:t>Q = 346 unidades </a:t>
            </a:r>
            <a:endParaRPr lang="pt-PT" altLang="en-US" sz="2000" dirty="0">
              <a:solidFill>
                <a:srgbClr val="009900"/>
              </a:solidFill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Pode combinar os fatores de 4 modos diferentes</a:t>
            </a:r>
            <a:endParaRPr lang="pt-PT" altLang="en-US" sz="18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escolha </a:t>
            </a:r>
            <a:r>
              <a:rPr lang="pt-PT" altLang="en-US" sz="1800" b="1" u="sng" dirty="0">
                <a:latin typeface="Tahoma" panose="020B0604030504040204" pitchFamily="34" charset="0"/>
              </a:rPr>
              <a:t>depende</a:t>
            </a:r>
            <a:r>
              <a:rPr lang="pt-PT" altLang="en-US" sz="1800" b="1" dirty="0">
                <a:latin typeface="Tahoma" panose="020B0604030504040204" pitchFamily="34" charset="0"/>
              </a:rPr>
              <a:t>  do custo associado  a  cada uma </a:t>
            </a:r>
            <a:endParaRPr lang="pt-PT" altLang="en-US" sz="18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Sendo que:  custo depende do </a:t>
            </a:r>
            <a:r>
              <a:rPr lang="pt-PT" altLang="en-US" sz="1800" b="1" u="sng" dirty="0">
                <a:latin typeface="Tahoma" panose="020B0604030504040204" pitchFamily="34" charset="0"/>
              </a:rPr>
              <a:t>preço dos fatores utilizados</a:t>
            </a:r>
            <a:endParaRPr lang="en-US" altLang="en-US" sz="18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Posição do Número do Diapositivo 5">
            <a:extLst>
              <a:ext uri="{FF2B5EF4-FFF2-40B4-BE49-F238E27FC236}">
                <a16:creationId xmlns:a16="http://schemas.microsoft.com/office/drawing/2014/main" id="{35DB0CC3-B17B-4D33-AD25-AFB0021B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E8E2C85-F63D-4213-B8DA-F993F31AE2B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F085C60-CB07-4200-B514-1B766215A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Table 7A-2</a:t>
            </a:r>
          </a:p>
        </p:txBody>
      </p:sp>
      <p:pic>
        <p:nvPicPr>
          <p:cNvPr id="26628" name="Picture 3" descr="sam72055_tb07A02">
            <a:extLst>
              <a:ext uri="{FF2B5EF4-FFF2-40B4-BE49-F238E27FC236}">
                <a16:creationId xmlns:a16="http://schemas.microsoft.com/office/drawing/2014/main" id="{3415C93E-F1A3-4057-B56A-5BD2363B4D7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9388" y="1808163"/>
            <a:ext cx="6235700" cy="4154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o Número do Diapositivo 5">
            <a:extLst>
              <a:ext uri="{FF2B5EF4-FFF2-40B4-BE49-F238E27FC236}">
                <a16:creationId xmlns:a16="http://schemas.microsoft.com/office/drawing/2014/main" id="{B5D1184A-4D3D-4238-A199-75F09D0D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F0D733C-15AD-448F-8A6F-CC4A233E4B0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F5C8924-AD15-40EC-A80B-184B7D02A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 Quadro 7A-2: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F579181-B386-4594-A41E-DC55D3F3B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5693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5000"/>
              </a:spcAft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Colunas (1) e (2):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latin typeface="Tahoma" panose="020B0604030504040204" pitchFamily="34" charset="0"/>
              </a:rPr>
              <a:t>dados anteriores; 4 combinações de fatores para  Q = 346</a:t>
            </a:r>
            <a:r>
              <a:rPr lang="pt-PT" altLang="en-US" sz="1600" b="1" dirty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15000"/>
              </a:spcAft>
              <a:buFont typeface="Wingdings" panose="05000000000000000000" pitchFamily="2" charset="2"/>
              <a:buNone/>
              <a:defRPr/>
            </a:pPr>
            <a:endParaRPr lang="pt-PT" altLang="en-US" sz="1600" b="1" u="sng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Coluna (3</a:t>
            </a:r>
            <a:r>
              <a:rPr lang="pt-PT" altLang="en-US" sz="1800" b="1" dirty="0">
                <a:latin typeface="Tahoma" panose="020B0604030504040204" pitchFamily="34" charset="0"/>
              </a:rPr>
              <a:t>): </a:t>
            </a:r>
            <a:r>
              <a:rPr lang="pt-PT" altLang="en-US" sz="1800" b="1" u="sng" dirty="0">
                <a:latin typeface="Tahoma" panose="020B0604030504040204" pitchFamily="34" charset="0"/>
              </a:rPr>
              <a:t>custo total </a:t>
            </a:r>
            <a:r>
              <a:rPr lang="pt-PT" altLang="en-US" sz="1800" b="1" dirty="0">
                <a:latin typeface="Tahoma" panose="020B0604030504040204" pitchFamily="34" charset="0"/>
              </a:rPr>
              <a:t>de cada alternativa quando</a:t>
            </a:r>
            <a:r>
              <a:rPr lang="pt-PT" altLang="en-US" sz="1700" b="1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preço do trabalho = 2u.m. (trabalhador ou hora/trabalho)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preço terra = 3u.m. (área/por hectare)   </a:t>
            </a:r>
            <a:endParaRPr lang="pt-PT" altLang="en-US" sz="1600" b="1" u="sng" dirty="0">
              <a:latin typeface="Tahoma" panose="020B0604030504040204" pitchFamily="34" charset="0"/>
            </a:endParaRPr>
          </a:p>
          <a:p>
            <a:pPr lvl="1" eaLnBrk="1" hangingPunct="1">
              <a:spcAft>
                <a:spcPct val="25000"/>
              </a:spcAft>
              <a:defRPr/>
            </a:pPr>
            <a:r>
              <a:rPr lang="pt-PT" altLang="en-US" sz="1600" b="1" u="sng" dirty="0">
                <a:latin typeface="Tahoma" panose="020B0604030504040204" pitchFamily="34" charset="0"/>
              </a:rPr>
              <a:t>Conclusão?</a:t>
            </a:r>
            <a:r>
              <a:rPr lang="pt-PT" altLang="en-US" sz="1600" b="1" dirty="0">
                <a:latin typeface="Tahoma" panose="020B0604030504040204" pitchFamily="34" charset="0"/>
              </a:rPr>
              <a:t>   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combinação</a:t>
            </a:r>
            <a:r>
              <a:rPr lang="pt-PT" altLang="en-US" sz="1600" b="1" dirty="0">
                <a:latin typeface="Tahoma" panose="020B0604030504040204" pitchFamily="34" charset="0"/>
              </a:rPr>
              <a:t> 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C</a:t>
            </a:r>
            <a:r>
              <a:rPr lang="pt-PT" altLang="en-US" sz="1600" b="1" dirty="0">
                <a:latin typeface="Tahoma" panose="020B0604030504040204" pitchFamily="34" charset="0"/>
              </a:rPr>
              <a:t> com </a:t>
            </a:r>
            <a:r>
              <a:rPr lang="pt-PT" altLang="en-US" sz="1600" b="1" u="sng" dirty="0">
                <a:solidFill>
                  <a:schemeClr val="accent2"/>
                </a:solidFill>
                <a:latin typeface="Tahoma" panose="020B0604030504040204" pitchFamily="34" charset="0"/>
              </a:rPr>
              <a:t>custo mínimo</a:t>
            </a:r>
          </a:p>
          <a:p>
            <a:pPr marL="471487" lvl="1" indent="0" eaLnBrk="1" hangingPunct="1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pt-PT" altLang="en-US" sz="1600" b="1" u="sng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Coluna (4):</a:t>
            </a:r>
            <a:r>
              <a:rPr lang="pt-PT" altLang="en-US" sz="1800" b="1" dirty="0">
                <a:latin typeface="Tahoma" panose="020B0604030504040204" pitchFamily="34" charset="0"/>
              </a:rPr>
              <a:t> CT com </a:t>
            </a:r>
            <a:r>
              <a:rPr lang="pt-PT" altLang="en-US" sz="1800" b="1" u="sng" dirty="0">
                <a:latin typeface="Tahoma" panose="020B0604030504040204" pitchFamily="34" charset="0"/>
              </a:rPr>
              <a:t>alteração</a:t>
            </a:r>
            <a:r>
              <a:rPr lang="pt-PT" altLang="en-US" sz="1800" b="1" dirty="0">
                <a:latin typeface="Tahoma" panose="020B0604030504040204" pitchFamily="34" charset="0"/>
              </a:rPr>
              <a:t> nos </a:t>
            </a:r>
            <a:r>
              <a:rPr lang="pt-PT" altLang="en-US" sz="1800" b="1" u="sng" dirty="0">
                <a:latin typeface="Tahoma" panose="020B0604030504040204" pitchFamily="34" charset="0"/>
              </a:rPr>
              <a:t>preços dos fatores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latin typeface="Tahoma" panose="020B0604030504040204" pitchFamily="34" charset="0"/>
              </a:rPr>
              <a:t>(trabalho constante, terra desce)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Novos valores para CT: 8, 7, 8, 13 um</a:t>
            </a:r>
            <a:endParaRPr lang="pt-PT" altLang="en-US" sz="1600" b="1" u="sng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Conclusão? 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Combinação B</a:t>
            </a:r>
            <a:r>
              <a:rPr lang="pt-PT" altLang="en-US" sz="1600" b="1" dirty="0">
                <a:latin typeface="Tahoma" panose="020B0604030504040204" pitchFamily="34" charset="0"/>
              </a:rPr>
              <a:t>  com </a:t>
            </a:r>
            <a:r>
              <a:rPr lang="pt-PT" altLang="en-US" sz="1600" b="1" u="sng" dirty="0">
                <a:solidFill>
                  <a:schemeClr val="accent2"/>
                </a:solidFill>
                <a:latin typeface="Tahoma" panose="020B0604030504040204" pitchFamily="34" charset="0"/>
              </a:rPr>
              <a:t>custo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600" b="1" u="sng" dirty="0">
                <a:solidFill>
                  <a:schemeClr val="accent2"/>
                </a:solidFill>
                <a:latin typeface="Tahoma" panose="020B0604030504040204" pitchFamily="34" charset="0"/>
              </a:rPr>
              <a:t>total mínimo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800" b="1" u="sng" dirty="0">
                <a:latin typeface="Tahoma" panose="020B0604030504040204" pitchFamily="34" charset="0"/>
              </a:rPr>
              <a:t>Donde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C =(3,2) e B=(2,3)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redução do fator trabalho e aumento do fator terra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altLang="en-US" sz="1600" b="1" u="sng" dirty="0">
                <a:latin typeface="Tahoma" panose="020B0604030504040204" pitchFamily="34" charset="0"/>
              </a:rPr>
              <a:t>substituição de fatores</a:t>
            </a:r>
            <a:r>
              <a:rPr lang="pt-PT" altLang="en-US" sz="1600" b="1" dirty="0">
                <a:latin typeface="Tahoma" panose="020B0604030504040204" pitchFamily="34" charset="0"/>
              </a:rPr>
              <a:t> devido a alteração de preços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o Número do Diapositivo 5">
            <a:extLst>
              <a:ext uri="{FF2B5EF4-FFF2-40B4-BE49-F238E27FC236}">
                <a16:creationId xmlns:a16="http://schemas.microsoft.com/office/drawing/2014/main" id="{759796B5-77CE-4B33-A275-41E4FF18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810B699-A2DC-4509-9C3F-81D7660EC5E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1B4F42E-D0D8-4FA8-AF36-FAC534B3E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C8E82A4-56B3-4C38-9210-9EBF02041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752600"/>
            <a:ext cx="734536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800" b="1">
                <a:latin typeface="Tahoma" panose="020B0604030504040204" pitchFamily="34" charset="0"/>
              </a:rPr>
              <a:t>A seguir:</a:t>
            </a:r>
            <a:r>
              <a:rPr lang="pt-PT" altLang="en-US" b="1"/>
              <a:t> </a:t>
            </a:r>
          </a:p>
          <a:p>
            <a:pPr lvl="1" eaLnBrk="1" hangingPunct="1"/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abordagem gráfica</a:t>
            </a:r>
            <a:r>
              <a:rPr lang="pt-PT" altLang="en-US" sz="2400" b="1">
                <a:latin typeface="Tahoma" panose="020B0604030504040204" pitchFamily="34" charset="0"/>
              </a:rPr>
              <a:t> ao </a:t>
            </a:r>
            <a:r>
              <a:rPr lang="pt-PT" altLang="en-US" sz="2400" b="1" u="sng">
                <a:latin typeface="Tahoma" panose="020B0604030504040204" pitchFamily="34" charset="0"/>
              </a:rPr>
              <a:t>problema da minimização dos custos</a:t>
            </a:r>
            <a:r>
              <a:rPr lang="pt-PT" altLang="en-US" sz="2400" b="1"/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/>
          </a:p>
          <a:p>
            <a:pPr lvl="1" eaLnBrk="1" hangingPunct="1"/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Figuras 7A-1/2/3</a:t>
            </a:r>
            <a:r>
              <a:rPr lang="pt-PT" altLang="en-US" sz="2400" b="1">
                <a:latin typeface="Tahoma" panose="020B0604030504040204" pitchFamily="34" charset="0"/>
              </a:rPr>
              <a:t>   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o Número do Diapositivo 5">
            <a:extLst>
              <a:ext uri="{FF2B5EF4-FFF2-40B4-BE49-F238E27FC236}">
                <a16:creationId xmlns:a16="http://schemas.microsoft.com/office/drawing/2014/main" id="{0795D058-411C-4F9F-B0DC-435D02F5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AA7E76C-4B9F-49B5-BE61-18448309A67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ACE5F66-6C7C-4BDB-948A-2749B8DD6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82613"/>
          </a:xfrm>
        </p:spPr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Figura 7A-1: Isoquanta</a:t>
            </a:r>
            <a:r>
              <a:rPr lang="pt-PT" altLang="en-US" sz="3400"/>
              <a:t> </a:t>
            </a:r>
            <a:endParaRPr lang="en-US" altLang="en-US" sz="3400"/>
          </a:p>
        </p:txBody>
      </p:sp>
      <p:pic>
        <p:nvPicPr>
          <p:cNvPr id="29700" name="Picture 4" descr="sam72055_07a01">
            <a:extLst>
              <a:ext uri="{FF2B5EF4-FFF2-40B4-BE49-F238E27FC236}">
                <a16:creationId xmlns:a16="http://schemas.microsoft.com/office/drawing/2014/main" id="{A5FED727-7622-4CDF-8281-72D43D48889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2938" y="1946275"/>
            <a:ext cx="5308600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Posição do Número do Diapositivo 5">
            <a:extLst>
              <a:ext uri="{FF2B5EF4-FFF2-40B4-BE49-F238E27FC236}">
                <a16:creationId xmlns:a16="http://schemas.microsoft.com/office/drawing/2014/main" id="{868AA0EC-4BE0-4584-A009-7D7D7E52A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8D7CD99-7DA4-4F95-883E-F9E1E07F6F7C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D3DBED9-3192-4DE3-B353-FAFFBE330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7A -1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7B790E2-E1FE-415E-BA8F-8C2A48991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Curva obtida com dados do Quadro 7A-1    </a:t>
            </a: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destaque 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4 alternativas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4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Isoquanta</a:t>
            </a:r>
            <a:r>
              <a:rPr lang="pt-PT" altLang="en-US" sz="2400" b="1">
                <a:latin typeface="Tahoma" panose="020B0604030504040204" pitchFamily="34" charset="0"/>
              </a:rPr>
              <a:t>: diferentes combinações dos fatores para  Q= 346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 u="sng">
              <a:latin typeface="Tahoma" panose="020B0604030504040204" pitchFamily="34" charset="0"/>
            </a:endParaRPr>
          </a:p>
          <a:p>
            <a:pPr lvl="1" eaLnBrk="1" hangingPunct="1">
              <a:spcAft>
                <a:spcPct val="25000"/>
              </a:spcAft>
            </a:pPr>
            <a:r>
              <a:rPr lang="pt-PT" altLang="en-US" sz="2000" b="1" u="sng">
                <a:latin typeface="Tahoma" panose="020B0604030504040204" pitchFamily="34" charset="0"/>
              </a:rPr>
              <a:t>Inclinação negativa</a:t>
            </a:r>
            <a:r>
              <a:rPr lang="pt-PT" altLang="en-US" sz="2000" b="1">
                <a:latin typeface="Tahoma" panose="020B0604030504040204" pitchFamily="34" charset="0"/>
              </a:rPr>
              <a:t>: valor absoluto designado </a:t>
            </a:r>
            <a:r>
              <a:rPr lang="pt-PT" altLang="en-US" sz="2000" b="1">
                <a:solidFill>
                  <a:srgbClr val="A50021"/>
                </a:solidFill>
                <a:latin typeface="Tahoma" panose="020B0604030504040204" pitchFamily="34" charset="0"/>
              </a:rPr>
              <a:t>TMST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o Número do Diapositivo 5">
            <a:extLst>
              <a:ext uri="{FF2B5EF4-FFF2-40B4-BE49-F238E27FC236}">
                <a16:creationId xmlns:a16="http://schemas.microsoft.com/office/drawing/2014/main" id="{CEAB65A9-CD4A-4C0D-B18D-710B67D1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2620B34-718C-47A5-8505-DA3A1E554C6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15C7C7E-2790-4817-B73A-F15376326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Taxa marginal de substituição técnica</a:t>
            </a:r>
            <a:endParaRPr lang="en-US" altLang="en-US" sz="3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FBFB84B-61D6-4B7B-B8F8-06E2C61B8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569325" cy="4267200"/>
          </a:xfrm>
        </p:spPr>
        <p:txBody>
          <a:bodyPr/>
          <a:lstStyle/>
          <a:p>
            <a:pPr eaLnBrk="1" hangingPunct="1"/>
            <a:r>
              <a:rPr lang="pt-PT" altLang="en-US" sz="2000"/>
              <a:t>O </a:t>
            </a:r>
            <a:r>
              <a:rPr lang="pt-PT" altLang="en-US" sz="2000" i="1"/>
              <a:t>valor absoluto da inclinação</a:t>
            </a:r>
            <a:r>
              <a:rPr lang="pt-PT" altLang="en-US" sz="2000"/>
              <a:t> de uma Isoquanta, num dado ponto, corresponde à </a:t>
            </a:r>
            <a:r>
              <a:rPr lang="pt-PT" altLang="en-US" sz="2000" b="1"/>
              <a:t>TMST</a:t>
            </a:r>
          </a:p>
          <a:p>
            <a:pPr lvl="2" eaLnBrk="1" hangingPunct="1"/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TMSTK,L = ( </a:t>
            </a:r>
            <a:r>
              <a:rPr lang="en-US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-∆K) / ∆L</a:t>
            </a:r>
          </a:p>
          <a:p>
            <a:pPr lvl="2" eaLnBrk="1" hangingPunct="1"/>
            <a:endParaRPr lang="en-US" altLang="en-US" sz="2600" b="1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Se dividirmos o numerador e o denominador por ∆Q, obtemos</a:t>
            </a:r>
          </a:p>
          <a:p>
            <a:pPr lvl="2" eaLnBrk="1" hangingPunct="1"/>
            <a:r>
              <a:rPr lang="pt-PT" altLang="en-US" sz="2000" b="1">
                <a:solidFill>
                  <a:srgbClr val="A50021"/>
                </a:solidFill>
                <a:latin typeface="Tahoma" panose="020B0604030504040204" pitchFamily="34" charset="0"/>
              </a:rPr>
              <a:t>TMSTK,L = (PMgL /PMgK)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000" b="1">
              <a:solidFill>
                <a:srgbClr val="A50021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>
                <a:latin typeface="Tahoma" panose="020B0604030504040204" pitchFamily="34" charset="0"/>
              </a:rPr>
              <a:t>A TMST corresponde à </a:t>
            </a:r>
            <a:r>
              <a:rPr lang="pt-PT" altLang="en-US" sz="2000" i="1">
                <a:latin typeface="Tahoma" panose="020B0604030504040204" pitchFamily="34" charset="0"/>
              </a:rPr>
              <a:t>taxa a que uma empresa pode substituir um fator produtivo por outro, mantendo o mesmo nível da produção</a:t>
            </a:r>
          </a:p>
          <a:p>
            <a:pPr lvl="1" eaLnBrk="1" hangingPunct="1"/>
            <a:endParaRPr lang="en-US" altLang="en-US" sz="2000" b="1">
              <a:latin typeface="Tahoma" panose="020B0604030504040204" pitchFamily="34" charset="0"/>
            </a:endParaRPr>
          </a:p>
          <a:p>
            <a:pPr lvl="1" eaLnBrk="1" hangingPunct="1"/>
            <a:endParaRPr lang="en-US" altLang="en-US" sz="2800" b="1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>
            <a:extLst>
              <a:ext uri="{FF2B5EF4-FFF2-40B4-BE49-F238E27FC236}">
                <a16:creationId xmlns:a16="http://schemas.microsoft.com/office/drawing/2014/main" id="{B7289664-52D1-4654-A186-16AC4322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7E9ABB8-0212-47EA-BCD7-3C602D6D25B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3F32E00-4B0B-471E-BFBD-6C7B4694B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Função de produção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DED50B-DA4A-419A-B438-CF6A5AC8A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497887" cy="4267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5000"/>
              </a:spcAft>
            </a:pPr>
            <a:r>
              <a:rPr lang="pt-PT" altLang="en-US" sz="2000" b="1"/>
              <a:t>Produção é um processo de criação de valor associado à </a:t>
            </a:r>
            <a:r>
              <a:rPr lang="pt-PT" altLang="en-US" sz="2000" b="1">
                <a:solidFill>
                  <a:srgbClr val="009900"/>
                </a:solidFill>
              </a:rPr>
              <a:t>transformação de fatores produtivos</a:t>
            </a:r>
            <a:r>
              <a:rPr lang="pt-PT" altLang="en-US" sz="2000" b="1"/>
              <a:t> (</a:t>
            </a:r>
            <a:r>
              <a:rPr lang="pt-PT" altLang="en-US" sz="2000" b="1" i="1"/>
              <a:t>inputs</a:t>
            </a:r>
            <a:r>
              <a:rPr lang="pt-PT" altLang="en-US" sz="2000" b="1"/>
              <a:t>) </a:t>
            </a:r>
            <a:r>
              <a:rPr lang="pt-PT" altLang="en-US" sz="2000" b="1">
                <a:solidFill>
                  <a:srgbClr val="009900"/>
                </a:solidFill>
              </a:rPr>
              <a:t>em produtos</a:t>
            </a:r>
            <a:r>
              <a:rPr lang="pt-PT" altLang="en-US" sz="2000" b="1"/>
              <a:t> (</a:t>
            </a:r>
            <a:r>
              <a:rPr lang="pt-PT" altLang="en-US" sz="2000" b="1" i="1"/>
              <a:t>outputs</a:t>
            </a:r>
            <a:r>
              <a:rPr lang="pt-PT" altLang="en-US" sz="2000" b="1"/>
              <a:t>)  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2000" b="1"/>
              <a:t>Os </a:t>
            </a:r>
            <a:r>
              <a:rPr lang="pt-PT" altLang="en-US" sz="2000" b="1" i="1"/>
              <a:t>inputs</a:t>
            </a:r>
            <a:r>
              <a:rPr lang="pt-PT" altLang="en-US" sz="2000" b="1"/>
              <a:t> (trabalho, matérias primas, máquinas, etc.) são usados para a produção de </a:t>
            </a:r>
          </a:p>
          <a:p>
            <a:pPr lvl="2" eaLnBrk="1" hangingPunct="1">
              <a:spcAft>
                <a:spcPct val="25000"/>
              </a:spcAft>
            </a:pPr>
            <a:r>
              <a:rPr lang="pt-PT" altLang="en-US" sz="2000" b="1">
                <a:solidFill>
                  <a:srgbClr val="0000FF"/>
                </a:solidFill>
              </a:rPr>
              <a:t>Bens de consumo</a:t>
            </a:r>
            <a:r>
              <a:rPr lang="pt-PT" altLang="en-US" sz="2000" b="1"/>
              <a:t> (uso final)</a:t>
            </a:r>
          </a:p>
          <a:p>
            <a:pPr lvl="2" eaLnBrk="1" hangingPunct="1">
              <a:spcAft>
                <a:spcPct val="25000"/>
              </a:spcAft>
            </a:pPr>
            <a:r>
              <a:rPr lang="pt-PT" altLang="en-US" sz="2000" b="1">
                <a:solidFill>
                  <a:srgbClr val="CC0000"/>
                </a:solidFill>
              </a:rPr>
              <a:t>Bens de produção</a:t>
            </a:r>
            <a:r>
              <a:rPr lang="pt-PT" altLang="en-US" sz="2000" b="1"/>
              <a:t> (destinados à produção de outros bens)</a:t>
            </a:r>
            <a:r>
              <a:rPr lang="pt-PT" altLang="en-US" sz="1700" b="1"/>
              <a:t>  </a:t>
            </a:r>
          </a:p>
          <a:p>
            <a:pPr lvl="3" eaLnBrk="1" hangingPunct="1"/>
            <a:endParaRPr lang="en-US" altLang="en-US" sz="1500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Posição do Número do Diapositivo 5">
            <a:extLst>
              <a:ext uri="{FF2B5EF4-FFF2-40B4-BE49-F238E27FC236}">
                <a16:creationId xmlns:a16="http://schemas.microsoft.com/office/drawing/2014/main" id="{3CF202EC-BC78-4958-A118-5ADBD63E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4D91DE1-602A-464E-87C0-0025D7F9161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30B9183-DAA8-4E10-887A-2D20E7C63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Figura 7A-2: Rectas de isocusto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pic>
        <p:nvPicPr>
          <p:cNvPr id="32772" name="Picture 4" descr="sam72055_07a02">
            <a:extLst>
              <a:ext uri="{FF2B5EF4-FFF2-40B4-BE49-F238E27FC236}">
                <a16:creationId xmlns:a16="http://schemas.microsoft.com/office/drawing/2014/main" id="{96334A9D-C9B0-4C4B-BD16-7344D7E9FD4A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2938" y="2166938"/>
            <a:ext cx="5308600" cy="3579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Posição do Número do Diapositivo 5">
            <a:extLst>
              <a:ext uri="{FF2B5EF4-FFF2-40B4-BE49-F238E27FC236}">
                <a16:creationId xmlns:a16="http://schemas.microsoft.com/office/drawing/2014/main" id="{DEBE29D9-5ABC-449C-8186-41C4C723D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986DA8A-0E76-45CD-9D99-912567067E4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931ADE8-4112-4048-8DD0-B4B62FE5A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7A-2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75AE018-D58E-4098-B120-F1160C74D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Família de </a:t>
            </a:r>
            <a:r>
              <a:rPr lang="pt-PT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retas de isocusto</a:t>
            </a:r>
            <a:r>
              <a:rPr lang="pt-PT" altLang="en-US" sz="2800" b="1" dirty="0">
                <a:solidFill>
                  <a:srgbClr val="0033CC"/>
                </a:solidFill>
              </a:rPr>
              <a:t> </a:t>
            </a:r>
            <a:endParaRPr lang="pt-PT" altLang="en-US" sz="2800" dirty="0">
              <a:solidFill>
                <a:srgbClr val="0033CC"/>
              </a:solidFill>
            </a:endParaRP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Obtidas a partir dos preços dos fatores de produção</a:t>
            </a:r>
            <a:r>
              <a:rPr lang="pt-PT" altLang="en-US" sz="2400" b="1" dirty="0"/>
              <a:t>  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400" b="1" dirty="0"/>
              <a:t>  </a:t>
            </a:r>
            <a:r>
              <a:rPr lang="pt-PT" altLang="en-US" sz="2400" b="1" i="1" dirty="0"/>
              <a:t> </a:t>
            </a:r>
            <a:endParaRPr lang="pt-PT" altLang="en-US" sz="2400" dirty="0"/>
          </a:p>
          <a:p>
            <a:pPr eaLnBrk="1" hangingPunct="1">
              <a:spcAft>
                <a:spcPct val="25000"/>
              </a:spcAft>
              <a:defRPr/>
            </a:pPr>
            <a:r>
              <a:rPr lang="pt-PT" altLang="en-US" sz="2000" b="1" u="sng" dirty="0">
                <a:latin typeface="Tahoma" panose="020B0604030504040204" pitchFamily="34" charset="0"/>
              </a:rPr>
              <a:t>Cada </a:t>
            </a:r>
            <a:r>
              <a:rPr lang="pt-PT" altLang="en-US" sz="2000" b="1" u="sng" dirty="0" err="1">
                <a:latin typeface="Tahoma" panose="020B0604030504040204" pitchFamily="34" charset="0"/>
              </a:rPr>
              <a:t>recta</a:t>
            </a:r>
            <a:r>
              <a:rPr lang="pt-PT" altLang="en-US" sz="2000" b="1" dirty="0">
                <a:latin typeface="Tahoma" panose="020B0604030504040204" pitchFamily="34" charset="0"/>
              </a:rPr>
              <a:t>: conjunto de todas as combinações de fatores que apresentam o mesmo custo total</a:t>
            </a:r>
            <a:endParaRPr lang="pt-PT" altLang="en-US" sz="2000" dirty="0">
              <a:latin typeface="Tahoma" panose="020B0604030504040204" pitchFamily="34" charset="0"/>
            </a:endParaRPr>
          </a:p>
          <a:p>
            <a:pPr lvl="1" eaLnBrk="1" hangingPunct="1">
              <a:spcAft>
                <a:spcPct val="25000"/>
              </a:spcAft>
              <a:defRPr/>
            </a:pPr>
            <a:r>
              <a:rPr lang="pt-PT" altLang="en-US" sz="1800" b="1" u="sng" dirty="0">
                <a:latin typeface="Tahoma" panose="020B0604030504040204" pitchFamily="34" charset="0"/>
              </a:rPr>
              <a:t>Exemplo</a:t>
            </a:r>
            <a:r>
              <a:rPr lang="pt-PT" altLang="en-US" sz="1800" b="1" dirty="0">
                <a:latin typeface="Tahoma" panose="020B0604030504040204" pitchFamily="34" charset="0"/>
              </a:rPr>
              <a:t>: reta mais elevada representa todas as combinações com 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CT= 18 um</a:t>
            </a:r>
            <a:endParaRPr lang="pt-PT" altLang="en-US" sz="1800" b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b="1" u="sng" dirty="0">
                <a:latin typeface="Tahoma" panose="020B0604030504040204" pitchFamily="34" charset="0"/>
              </a:rPr>
              <a:t>Inclinação</a:t>
            </a:r>
            <a:r>
              <a:rPr lang="pt-PT" altLang="en-US" sz="2000" b="1" dirty="0">
                <a:latin typeface="Tahoma" panose="020B0604030504040204" pitchFamily="34" charset="0"/>
              </a:rPr>
              <a:t>:   rácio  </a:t>
            </a:r>
            <a:r>
              <a:rPr lang="pt-PT" altLang="en-US" sz="2000" b="1" dirty="0" err="1">
                <a:solidFill>
                  <a:schemeClr val="accent2"/>
                </a:solidFill>
                <a:latin typeface="Tahoma" panose="020B0604030504040204" pitchFamily="34" charset="0"/>
              </a:rPr>
              <a:t>pL</a:t>
            </a: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/</a:t>
            </a:r>
            <a:r>
              <a:rPr lang="pt-PT" altLang="en-US" sz="2000" b="1" dirty="0" err="1">
                <a:solidFill>
                  <a:schemeClr val="accent2"/>
                </a:solidFill>
                <a:latin typeface="Tahoma" panose="020B0604030504040204" pitchFamily="34" charset="0"/>
              </a:rPr>
              <a:t>pA</a:t>
            </a:r>
            <a:endParaRPr lang="en-US" altLang="en-US" sz="2000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Posição do Número do Diapositivo 5">
            <a:extLst>
              <a:ext uri="{FF2B5EF4-FFF2-40B4-BE49-F238E27FC236}">
                <a16:creationId xmlns:a16="http://schemas.microsoft.com/office/drawing/2014/main" id="{D4FDCEF6-7C68-4849-8F05-0474E388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410301-0A75-40F4-82B9-DB4836FF4E83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F370575-92F8-44CA-85DE-2BEBBA44F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27075"/>
          </a:xfrm>
        </p:spPr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Figura 7A-3: Combinação de fatores de custo mínimo ocorre em C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pic>
        <p:nvPicPr>
          <p:cNvPr id="34820" name="Picture 4" descr="sam72055_07a03">
            <a:extLst>
              <a:ext uri="{FF2B5EF4-FFF2-40B4-BE49-F238E27FC236}">
                <a16:creationId xmlns:a16="http://schemas.microsoft.com/office/drawing/2014/main" id="{8AB6CF25-87B9-4BAA-B5A3-6AB5CAD9A8C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6563" y="1874838"/>
            <a:ext cx="572928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Posição do Número do Diapositivo 5">
            <a:extLst>
              <a:ext uri="{FF2B5EF4-FFF2-40B4-BE49-F238E27FC236}">
                <a16:creationId xmlns:a16="http://schemas.microsoft.com/office/drawing/2014/main" id="{9CB6421E-5B34-428C-9472-CC2C7DAB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5D39C98-B357-45CE-975B-1C76AB9FB2F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7918F8C-1743-4A99-B756-927149E9B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7A-3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DDC2D1D-1D9B-425F-A901-E94621908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Sobreposição dos dois gráficos anteriores</a:t>
            </a:r>
            <a:endParaRPr lang="pt-PT" altLang="en-US" sz="2400">
              <a:latin typeface="Tahoma" panose="020B0604030504040204" pitchFamily="34" charset="0"/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400" b="1">
                <a:latin typeface="Tahoma" panose="020B0604030504040204" pitchFamily="34" charset="0"/>
              </a:rPr>
              <a:t>Ponto ótimo ou </a:t>
            </a:r>
            <a:r>
              <a:rPr lang="pt-PT" altLang="en-US" sz="2400" b="1" u="sng">
                <a:latin typeface="Tahoma" panose="020B0604030504040204" pitchFamily="34" charset="0"/>
              </a:rPr>
              <a:t>custo mínimo</a:t>
            </a:r>
            <a:r>
              <a:rPr lang="pt-PT" altLang="en-US" sz="2400" b="1">
                <a:latin typeface="Tahoma" panose="020B0604030504040204" pitchFamily="34" charset="0"/>
              </a:rPr>
              <a:t>: </a:t>
            </a:r>
          </a:p>
          <a:p>
            <a:pPr lvl="1" eaLnBrk="1" hangingPunct="1">
              <a:lnSpc>
                <a:spcPct val="125000"/>
              </a:lnSpc>
              <a:spcAft>
                <a:spcPct val="1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Ponto de tangência entre isoquanta com a reta isocusto mais baixa possível</a:t>
            </a:r>
            <a:endParaRPr lang="pt-PT" altLang="en-US" sz="2000">
              <a:latin typeface="Tahoma" panose="020B0604030504040204" pitchFamily="34" charset="0"/>
            </a:endParaRPr>
          </a:p>
          <a:p>
            <a:pPr lvl="1" eaLnBrk="1" hangingPunct="1">
              <a:spcAft>
                <a:spcPct val="25000"/>
              </a:spcAft>
            </a:pPr>
            <a:r>
              <a:rPr lang="pt-PT" altLang="en-US" sz="2000" b="1" u="sng">
                <a:latin typeface="Tahoma" panose="020B0604030504040204" pitchFamily="34" charset="0"/>
              </a:rPr>
              <a:t>Neste ponto</a:t>
            </a:r>
            <a:r>
              <a:rPr lang="pt-PT" altLang="en-US" sz="2000" b="1">
                <a:latin typeface="Tahoma" panose="020B0604030504040204" pitchFamily="34" charset="0"/>
              </a:rPr>
              <a:t>: iguais inclinações das duas curvas</a:t>
            </a:r>
          </a:p>
          <a:p>
            <a:pPr lvl="1" eaLnBrk="1" hangingPunct="1">
              <a:spcAft>
                <a:spcPct val="25000"/>
              </a:spcAft>
              <a:buFont typeface="Wingdings" panose="05000000000000000000" pitchFamily="2" charset="2"/>
              <a:buNone/>
            </a:pPr>
            <a:endParaRPr lang="pt-PT" altLang="en-US" sz="2000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Combinação C</a:t>
            </a:r>
            <a:r>
              <a:rPr lang="pt-PT" altLang="en-US" sz="2400" b="1">
                <a:latin typeface="Tahoma" panose="020B0604030504040204" pitchFamily="34" charset="0"/>
              </a:rPr>
              <a:t> é a </a:t>
            </a: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ótima</a:t>
            </a:r>
            <a:endParaRPr lang="en-US" altLang="en-US" sz="240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Posição do Número do Diapositivo 5">
            <a:extLst>
              <a:ext uri="{FF2B5EF4-FFF2-40B4-BE49-F238E27FC236}">
                <a16:creationId xmlns:a16="http://schemas.microsoft.com/office/drawing/2014/main" id="{70D4586C-8A8E-47F9-A48F-B7A15F34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427E3B3-FD73-4C28-82E0-C0BD60CDBF50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F4E234B-5F18-4053-86AA-97C86CF8C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A decisão ótima da empresa: </a:t>
            </a:r>
            <a:br>
              <a:rPr lang="pt-PT" altLang="en-US" sz="2800" b="1">
                <a:latin typeface="Tahoma" panose="020B0604030504040204" pitchFamily="34" charset="0"/>
              </a:rPr>
            </a:br>
            <a:r>
              <a:rPr lang="pt-PT" altLang="en-US" sz="2800" b="1">
                <a:latin typeface="Tahoma" panose="020B0604030504040204" pitchFamily="34" charset="0"/>
              </a:rPr>
              <a:t>regra do custo mínimo</a:t>
            </a:r>
            <a:endParaRPr lang="en-US" altLang="en-US" sz="2800">
              <a:latin typeface="Tahoma" panose="020B0604030504040204" pitchFamily="34" charset="0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90B55A5-B813-45B0-A3FB-1E8FD9819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5693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Combinação óptima</a:t>
            </a:r>
            <a:r>
              <a:rPr lang="pt-PT" altLang="en-US" sz="1800" b="1" dirty="0">
                <a:latin typeface="Tahoma" panose="020B0604030504040204" pitchFamily="34" charset="0"/>
              </a:rPr>
              <a:t> dos factores produtivos, para dada produção: </a:t>
            </a:r>
            <a:r>
              <a:rPr lang="pt-PT" altLang="en-US" sz="1800" b="1" i="1" u="sng" dirty="0">
                <a:latin typeface="Tahoma" panose="020B0604030504040204" pitchFamily="34" charset="0"/>
              </a:rPr>
              <a:t>ponto de tangência </a:t>
            </a:r>
            <a:r>
              <a:rPr lang="pt-PT" altLang="en-US" sz="1800" b="1" i="1" dirty="0">
                <a:latin typeface="Tahoma" panose="020B0604030504040204" pitchFamily="34" charset="0"/>
              </a:rPr>
              <a:t>entre Isoquanta e reta de Isocusto mais baixa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800" b="1" i="1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TMST =  </a:t>
            </a:r>
            <a:r>
              <a:rPr lang="pt-PT" altLang="en-US" sz="1800" b="1" dirty="0" err="1">
                <a:solidFill>
                  <a:schemeClr val="hlink"/>
                </a:solidFill>
                <a:latin typeface="Tahoma" panose="020B0604030504040204" pitchFamily="34" charset="0"/>
              </a:rPr>
              <a:t>PMaL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/ </a:t>
            </a:r>
            <a:r>
              <a:rPr lang="pt-PT" altLang="en-US" sz="1800" b="1" dirty="0" err="1">
                <a:solidFill>
                  <a:schemeClr val="hlink"/>
                </a:solidFill>
                <a:latin typeface="Tahoma" panose="020B0604030504040204" pitchFamily="34" charset="0"/>
              </a:rPr>
              <a:t>PMak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 = </a:t>
            </a:r>
            <a:r>
              <a:rPr lang="pt-PT" altLang="en-US" sz="1800" b="1" dirty="0" err="1">
                <a:solidFill>
                  <a:schemeClr val="hlink"/>
                </a:solidFill>
                <a:latin typeface="Tahoma" panose="020B0604030504040204" pitchFamily="34" charset="0"/>
              </a:rPr>
              <a:t>pL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/ </a:t>
            </a:r>
            <a:r>
              <a:rPr lang="pt-PT" altLang="en-US" sz="1800" b="1" dirty="0" err="1">
                <a:solidFill>
                  <a:schemeClr val="hlink"/>
                </a:solidFill>
                <a:latin typeface="Tahoma" panose="020B0604030504040204" pitchFamily="34" charset="0"/>
              </a:rPr>
              <a:t>Pk</a:t>
            </a:r>
            <a:r>
              <a:rPr lang="pt-PT" altLang="en-US" sz="1800" b="1" dirty="0">
                <a:latin typeface="Tahoma" panose="020B0604030504040204" pitchFamily="34" charset="0"/>
              </a:rPr>
              <a:t>   </a:t>
            </a:r>
            <a:r>
              <a:rPr lang="pt-PT" altLang="en-US" sz="1800" b="1" u="sng" dirty="0">
                <a:latin typeface="Tahoma" panose="020B0604030504040204" pitchFamily="34" charset="0"/>
              </a:rPr>
              <a:t>ou seja</a:t>
            </a:r>
            <a:r>
              <a:rPr lang="pt-PT" altLang="en-US" sz="1800" b="1" dirty="0">
                <a:latin typeface="Tahoma" panose="020B0604030504040204" pitchFamily="34" charset="0"/>
              </a:rPr>
              <a:t>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 err="1">
                <a:solidFill>
                  <a:srgbClr val="A50021"/>
                </a:solidFill>
                <a:latin typeface="Tahoma" panose="020B0604030504040204" pitchFamily="34" charset="0"/>
              </a:rPr>
              <a:t>PMaL</a:t>
            </a:r>
            <a:r>
              <a:rPr lang="pt-PT" altLang="en-US" sz="1800" b="1" dirty="0">
                <a:solidFill>
                  <a:srgbClr val="A50021"/>
                </a:solidFill>
                <a:latin typeface="Tahoma" panose="020B0604030504040204" pitchFamily="34" charset="0"/>
              </a:rPr>
              <a:t> / </a:t>
            </a:r>
            <a:r>
              <a:rPr lang="pt-PT" altLang="en-US" sz="1800" b="1" dirty="0" err="1">
                <a:solidFill>
                  <a:srgbClr val="A50021"/>
                </a:solidFill>
                <a:latin typeface="Tahoma" panose="020B0604030504040204" pitchFamily="34" charset="0"/>
              </a:rPr>
              <a:t>pL</a:t>
            </a:r>
            <a:r>
              <a:rPr lang="pt-PT" altLang="en-US" sz="1800" b="1" dirty="0">
                <a:solidFill>
                  <a:srgbClr val="A50021"/>
                </a:solidFill>
                <a:latin typeface="Tahoma" panose="020B0604030504040204" pitchFamily="34" charset="0"/>
              </a:rPr>
              <a:t> = </a:t>
            </a:r>
            <a:r>
              <a:rPr lang="pt-PT" altLang="en-US" sz="1800" b="1" dirty="0" err="1">
                <a:solidFill>
                  <a:srgbClr val="A50021"/>
                </a:solidFill>
                <a:latin typeface="Tahoma" panose="020B0604030504040204" pitchFamily="34" charset="0"/>
              </a:rPr>
              <a:t>PMak</a:t>
            </a:r>
            <a:r>
              <a:rPr lang="pt-PT" altLang="en-US" sz="1800" b="1" dirty="0">
                <a:solidFill>
                  <a:srgbClr val="A50021"/>
                </a:solidFill>
                <a:latin typeface="Tahoma" panose="020B0604030504040204" pitchFamily="34" charset="0"/>
              </a:rPr>
              <a:t> /  </a:t>
            </a:r>
            <a:r>
              <a:rPr lang="pt-PT" altLang="en-US" sz="1800" b="1" dirty="0" err="1">
                <a:solidFill>
                  <a:srgbClr val="A50021"/>
                </a:solidFill>
                <a:latin typeface="Tahoma" panose="020B0604030504040204" pitchFamily="34" charset="0"/>
              </a:rPr>
              <a:t>pk</a:t>
            </a:r>
            <a:endParaRPr lang="pt-PT" altLang="en-US" sz="1800" b="1" dirty="0">
              <a:solidFill>
                <a:srgbClr val="A50021"/>
              </a:solidFill>
              <a:latin typeface="Tahoma" panose="020B0604030504040204" pitchFamily="34" charset="0"/>
            </a:endParaRPr>
          </a:p>
          <a:p>
            <a:pPr marL="471487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800" b="1" u="sng" dirty="0">
              <a:solidFill>
                <a:srgbClr val="A50021"/>
              </a:solidFill>
              <a:latin typeface="Tahoma" panose="020B0604030504040204" pitchFamily="34" charset="0"/>
            </a:endParaRPr>
          </a:p>
          <a:p>
            <a:pPr eaLnBrk="1" hangingPunct="1">
              <a:spcAft>
                <a:spcPct val="25000"/>
              </a:spcAft>
              <a:defRPr/>
            </a:pP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Regra do custo mínimo:</a:t>
            </a:r>
            <a:r>
              <a:rPr lang="pt-PT" altLang="en-US" sz="1800" b="1" dirty="0">
                <a:latin typeface="Tahoma" panose="020B0604030504040204" pitchFamily="34" charset="0"/>
              </a:rPr>
              <a:t> uma empresa deve combinar os fatores produtivos até à </a:t>
            </a:r>
            <a:r>
              <a:rPr lang="pt-PT" altLang="en-US" sz="1800" b="1" i="1" dirty="0">
                <a:latin typeface="Tahoma" panose="020B0604030504040204" pitchFamily="34" charset="0"/>
              </a:rPr>
              <a:t>igualização das produtividades marginais por unidade monetária gasta em cada fator</a:t>
            </a:r>
          </a:p>
          <a:p>
            <a:pPr eaLnBrk="1" hangingPunct="1">
              <a:defRPr/>
            </a:pP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Principio da substituição:</a:t>
            </a:r>
            <a:r>
              <a:rPr lang="pt-PT" altLang="en-US" sz="1800" b="1" dirty="0">
                <a:latin typeface="Tahoma" panose="020B0604030504040204" pitchFamily="34" charset="0"/>
              </a:rPr>
              <a:t> se o preço de um fator aumenta (</a:t>
            </a:r>
            <a:r>
              <a:rPr lang="pt-PT" altLang="en-US" sz="1800" b="1" i="1" dirty="0">
                <a:latin typeface="Tahoma" panose="020B0604030504040204" pitchFamily="34" charset="0"/>
              </a:rPr>
              <a:t>com os restantes constantes</a:t>
            </a:r>
            <a:r>
              <a:rPr lang="pt-PT" altLang="en-US" sz="1800" b="1" dirty="0">
                <a:latin typeface="Tahoma" panose="020B0604030504040204" pitchFamily="34" charset="0"/>
              </a:rPr>
              <a:t>), a empresa deve fazer a substituição por </a:t>
            </a:r>
            <a:r>
              <a:rPr lang="pt-PT" altLang="en-US" sz="1800" b="1">
                <a:latin typeface="Tahoma" panose="020B0604030504040204" pitchFamily="34" charset="0"/>
              </a:rPr>
              <a:t>um fator </a:t>
            </a:r>
            <a:r>
              <a:rPr lang="pt-PT" altLang="en-US" sz="1800" b="1" dirty="0">
                <a:latin typeface="Tahoma" panose="020B0604030504040204" pitchFamily="34" charset="0"/>
              </a:rPr>
              <a:t>mais barato</a:t>
            </a:r>
            <a:endParaRPr lang="en-US" altLang="en-US" sz="2000" b="1" i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>
            <a:extLst>
              <a:ext uri="{FF2B5EF4-FFF2-40B4-BE49-F238E27FC236}">
                <a16:creationId xmlns:a16="http://schemas.microsoft.com/office/drawing/2014/main" id="{1E475488-3B6F-4D4E-8D89-40FCB902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F6E0FF6-989B-44F2-86EA-F2D96E7E78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C130330-F433-4042-AE42-5F9AABE6C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35E4080-9928-47EB-9394-A8663017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752600"/>
            <a:ext cx="7993063" cy="4267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rgbClr val="CC0000"/>
                </a:solidFill>
                <a:latin typeface="Tahoma" panose="020B0604030504040204" pitchFamily="34" charset="0"/>
              </a:rPr>
              <a:t>Conceito de Função de Produção</a:t>
            </a:r>
          </a:p>
          <a:p>
            <a:pPr eaLnBrk="1" hangingPunct="1">
              <a:lnSpc>
                <a:spcPct val="11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relação entre a quantidade dos factores de produção e a quantidade de um bem ou serviço que pode ser obtida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lvl="2" eaLnBrk="1" hangingPunct="1"/>
            <a:r>
              <a:rPr lang="pt-PT" altLang="en-US" sz="2000" b="1">
                <a:latin typeface="Tahoma" panose="020B0604030504040204" pitchFamily="34" charset="0"/>
              </a:rPr>
              <a:t>Limitar a análise apenas à combinação de dois fatores produtivos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lvl="3" eaLnBrk="1" hangingPunct="1"/>
            <a:r>
              <a:rPr lang="pt-PT" altLang="en-US" b="1" u="sng">
                <a:solidFill>
                  <a:schemeClr val="hlink"/>
                </a:solidFill>
                <a:latin typeface="Tahoma" panose="020B0604030504040204" pitchFamily="34" charset="0"/>
              </a:rPr>
              <a:t>Curto prazo</a:t>
            </a:r>
          </a:p>
          <a:p>
            <a:pPr lvl="4" eaLnBrk="1" hangingPunct="1"/>
            <a:r>
              <a:rPr lang="pt-PT" altLang="en-US" b="1">
                <a:solidFill>
                  <a:schemeClr val="folHlink"/>
                </a:solidFill>
                <a:latin typeface="Tahoma" panose="020B0604030504040204" pitchFamily="34" charset="0"/>
              </a:rPr>
              <a:t>Fator fixo: </a:t>
            </a:r>
            <a:r>
              <a:rPr lang="pt-PT" altLang="en-US" b="1" i="1">
                <a:solidFill>
                  <a:schemeClr val="folHlink"/>
                </a:solidFill>
                <a:latin typeface="Tahoma" panose="020B0604030504040204" pitchFamily="34" charset="0"/>
              </a:rPr>
              <a:t>capital</a:t>
            </a:r>
            <a:r>
              <a:rPr lang="pt-PT" altLang="en-US" b="1" i="1">
                <a:latin typeface="Tahoma" panose="020B0604030504040204" pitchFamily="34" charset="0"/>
              </a:rPr>
              <a:t>      </a:t>
            </a:r>
            <a:r>
              <a:rPr lang="pt-PT" altLang="en-US" b="1">
                <a:latin typeface="Tahoma" panose="020B0604030504040204" pitchFamily="34" charset="0"/>
              </a:rPr>
              <a:t> </a:t>
            </a:r>
          </a:p>
          <a:p>
            <a:pPr lvl="4" eaLnBrk="1" hangingPunct="1"/>
            <a:r>
              <a:rPr lang="pt-PT" altLang="en-US" b="1">
                <a:solidFill>
                  <a:schemeClr val="folHlink"/>
                </a:solidFill>
                <a:latin typeface="Tahoma" panose="020B0604030504040204" pitchFamily="34" charset="0"/>
              </a:rPr>
              <a:t>Fator variável: </a:t>
            </a:r>
            <a:r>
              <a:rPr lang="pt-PT" altLang="en-US" b="1" i="1">
                <a:solidFill>
                  <a:schemeClr val="folHlink"/>
                </a:solidFill>
                <a:latin typeface="Tahoma" panose="020B0604030504040204" pitchFamily="34" charset="0"/>
              </a:rPr>
              <a:t>trabalho</a:t>
            </a:r>
            <a:endParaRPr lang="en-US" altLang="en-US" b="1" i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>
            <a:extLst>
              <a:ext uri="{FF2B5EF4-FFF2-40B4-BE49-F238E27FC236}">
                <a16:creationId xmlns:a16="http://schemas.microsoft.com/office/drawing/2014/main" id="{7C8BD328-B0BE-4EA8-BD23-9E4ABCE9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E8DB72D-E0E3-4AB0-AE52-7BE3162ACAF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E559C67-F8D7-4B3E-85BC-523A879E2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>
                <a:latin typeface="Tahoma" panose="020B0604030504040204" pitchFamily="34" charset="0"/>
              </a:rPr>
              <a:t>Cont.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6E66361-0391-45A0-947A-710316C7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 u="sng">
                <a:latin typeface="Tahoma" panose="020B0604030504040204" pitchFamily="34" charset="0"/>
              </a:rPr>
              <a:t>Relação funcional:</a:t>
            </a:r>
            <a:r>
              <a:rPr lang="pt-PT" altLang="en-US" sz="2800" b="1" u="sng">
                <a:latin typeface="Tahoma" panose="020B0604030504040204" pitchFamily="34" charset="0"/>
              </a:rPr>
              <a:t> </a:t>
            </a:r>
            <a:r>
              <a:rPr lang="pt-PT" altLang="en-US" sz="2800" b="1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                    Q = f (K, 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3200" b="1" u="sng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latin typeface="Tahoma" panose="020B0604030504040204" pitchFamily="34" charset="0"/>
              </a:rPr>
              <a:t>Cada FP permite determinar:</a:t>
            </a:r>
          </a:p>
          <a:p>
            <a:pPr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A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quantidade máxima</a:t>
            </a:r>
            <a:r>
              <a:rPr lang="pt-PT" altLang="en-US" sz="2000" b="1">
                <a:latin typeface="Tahoma" panose="020B0604030504040204" pitchFamily="34" charset="0"/>
              </a:rPr>
              <a:t> de produção (Q) que pode ser obtida com uma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dada quantidade dos dois fatores</a:t>
            </a:r>
            <a:r>
              <a:rPr lang="pt-PT" altLang="en-US" sz="2000" b="1">
                <a:latin typeface="Tahoma" panose="020B0604030504040204" pitchFamily="34" charset="0"/>
              </a:rPr>
              <a:t> (K, L), </a:t>
            </a:r>
            <a:r>
              <a:rPr lang="pt-PT" altLang="en-US" sz="2000" b="1" i="1">
                <a:latin typeface="Tahoma" panose="020B0604030504040204" pitchFamily="34" charset="0"/>
              </a:rPr>
              <a:t>para uma dada tecnologia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>
            <a:extLst>
              <a:ext uri="{FF2B5EF4-FFF2-40B4-BE49-F238E27FC236}">
                <a16:creationId xmlns:a16="http://schemas.microsoft.com/office/drawing/2014/main" id="{27324255-6E8F-497F-8BB4-A407750F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0DA8D40-A850-42F7-9395-F3453510FBE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12E1109-5053-42B5-B9F5-687BDDB96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/>
              <a:t>Cont.</a:t>
            </a:r>
            <a:endParaRPr lang="en-US" altLang="en-US" sz="3200" b="1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70BD6B4-2A19-47F1-80F5-A1DBE5A88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280400" cy="4267200"/>
          </a:xfrm>
        </p:spPr>
        <p:txBody>
          <a:bodyPr/>
          <a:lstStyle/>
          <a:p>
            <a:pPr marL="352425" indent="-352425"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r>
              <a:rPr lang="pt-PT" altLang="en-US" sz="2000" b="1"/>
              <a:t>O modo como uma empresa organiza os fatores produtivos varia ao longo do tempo, por diversas razões:</a:t>
            </a:r>
          </a:p>
          <a:p>
            <a:pPr marL="352425" indent="-352425"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endParaRPr lang="pt-PT" altLang="en-US" sz="2000" b="1"/>
          </a:p>
          <a:p>
            <a:pPr marL="352425" indent="-352425" eaLnBrk="1" hangingPunct="1">
              <a:lnSpc>
                <a:spcPct val="115000"/>
              </a:lnSpc>
            </a:pPr>
            <a:r>
              <a:rPr lang="pt-PT" altLang="en-US" sz="1800" b="1"/>
              <a:t> </a:t>
            </a:r>
            <a:r>
              <a:rPr lang="pt-PT" altLang="en-US" sz="1800" b="1">
                <a:solidFill>
                  <a:srgbClr val="002060"/>
                </a:solidFill>
              </a:rPr>
              <a:t>Alteração dos preços dos inputs </a:t>
            </a:r>
            <a:endParaRPr lang="pt-PT" altLang="en-US" sz="1800"/>
          </a:p>
          <a:p>
            <a:pPr marL="790575" lvl="1" indent="-352425" eaLnBrk="1" hangingPunct="1">
              <a:lnSpc>
                <a:spcPct val="115000"/>
              </a:lnSpc>
            </a:pPr>
            <a:r>
              <a:rPr lang="pt-PT" altLang="en-US" sz="1400"/>
              <a:t>substituição de fontes energéticas, por exemplo</a:t>
            </a:r>
          </a:p>
          <a:p>
            <a:pPr marL="352425" indent="-352425" eaLnBrk="1" hangingPunct="1">
              <a:lnSpc>
                <a:spcPct val="115000"/>
              </a:lnSpc>
            </a:pPr>
            <a:r>
              <a:rPr lang="pt-PT" altLang="en-US" sz="1800" b="1"/>
              <a:t> </a:t>
            </a:r>
            <a:r>
              <a:rPr lang="pt-PT" altLang="en-US" sz="1800" b="1">
                <a:solidFill>
                  <a:srgbClr val="002060"/>
                </a:solidFill>
              </a:rPr>
              <a:t>Comportamento dos consumidores </a:t>
            </a:r>
          </a:p>
          <a:p>
            <a:pPr marL="790575" lvl="1" indent="-352425" eaLnBrk="1" hangingPunct="1">
              <a:lnSpc>
                <a:spcPct val="115000"/>
              </a:lnSpc>
            </a:pPr>
            <a:r>
              <a:rPr lang="pt-PT" altLang="en-US" sz="1400"/>
              <a:t>preferências e exigências de qualidade dos consumidores </a:t>
            </a:r>
          </a:p>
          <a:p>
            <a:pPr marL="352425" indent="-352425" eaLnBrk="1" hangingPunct="1">
              <a:lnSpc>
                <a:spcPct val="115000"/>
              </a:lnSpc>
            </a:pPr>
            <a:r>
              <a:rPr lang="pt-PT" altLang="en-US" sz="1800"/>
              <a:t> </a:t>
            </a:r>
            <a:r>
              <a:rPr lang="pt-PT" altLang="en-US" sz="1800" b="1">
                <a:solidFill>
                  <a:srgbClr val="002060"/>
                </a:solidFill>
              </a:rPr>
              <a:t>Inovação tecnológica </a:t>
            </a:r>
            <a:endParaRPr lang="pt-PT" altLang="en-US" sz="1800"/>
          </a:p>
          <a:p>
            <a:pPr marL="790575" lvl="1" indent="-352425" eaLnBrk="1" hangingPunct="1">
              <a:lnSpc>
                <a:spcPct val="115000"/>
              </a:lnSpc>
            </a:pPr>
            <a:r>
              <a:rPr lang="pt-PT" altLang="en-US" sz="1400"/>
              <a:t>Equipamento mais sofisticado (menos recursos humanos)</a:t>
            </a:r>
          </a:p>
          <a:p>
            <a:pPr marL="352425" indent="-352425" eaLnBrk="1" hangingPunct="1">
              <a:lnSpc>
                <a:spcPct val="115000"/>
              </a:lnSpc>
            </a:pPr>
            <a:endParaRPr lang="pt-PT" altLang="en-US" sz="2000" b="1"/>
          </a:p>
          <a:p>
            <a:pPr marL="352425" indent="-352425"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endParaRPr lang="en-US" altLang="en-US" sz="2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>
            <a:extLst>
              <a:ext uri="{FF2B5EF4-FFF2-40B4-BE49-F238E27FC236}">
                <a16:creationId xmlns:a16="http://schemas.microsoft.com/office/drawing/2014/main" id="{D22FC76B-5FCC-4DFB-88B1-6C37C7A6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406D315-8508-4602-9DD7-06CF360A028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49A632F-0804-4E11-AD94-CD86295D1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96C0414-32EB-4B17-9D0B-E32449AA6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A partir da função de produção de uma empresa (</a:t>
            </a:r>
            <a:r>
              <a:rPr lang="pt-PT" altLang="en-US" sz="2000" b="1" i="1">
                <a:latin typeface="Tahoma" panose="020B0604030504040204" pitchFamily="34" charset="0"/>
              </a:rPr>
              <a:t>dado bem ou serviço</a:t>
            </a:r>
            <a:r>
              <a:rPr lang="pt-PT" altLang="en-US" sz="2000" b="1">
                <a:latin typeface="Tahoma" panose="020B0604030504040204" pitchFamily="34" charset="0"/>
              </a:rPr>
              <a:t>), podem ser analisados três importantes conceitos</a:t>
            </a:r>
            <a:r>
              <a:rPr lang="pt-PT" altLang="en-US" sz="2400" b="1">
                <a:latin typeface="Tahoma" panose="020B0604030504040204" pitchFamily="34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solidFill>
                  <a:srgbClr val="002060"/>
                </a:solidFill>
                <a:latin typeface="Tahoma" panose="020B0604030504040204" pitchFamily="34" charset="0"/>
              </a:rPr>
              <a:t>produção total</a:t>
            </a:r>
          </a:p>
          <a:p>
            <a:pPr lvl="1" eaLnBrk="1" hangingPunct="1"/>
            <a:r>
              <a:rPr lang="pt-PT" altLang="en-US" sz="2000" b="1">
                <a:solidFill>
                  <a:srgbClr val="002060"/>
                </a:solidFill>
                <a:latin typeface="Tahoma" panose="020B0604030504040204" pitchFamily="34" charset="0"/>
              </a:rPr>
              <a:t>produtividade média</a:t>
            </a:r>
          </a:p>
          <a:p>
            <a:pPr lvl="1" eaLnBrk="1" hangingPunct="1"/>
            <a:r>
              <a:rPr lang="pt-PT" altLang="en-US" sz="2000" b="1">
                <a:solidFill>
                  <a:srgbClr val="002060"/>
                </a:solidFill>
                <a:latin typeface="Tahoma" panose="020B0604030504040204" pitchFamily="34" charset="0"/>
              </a:rPr>
              <a:t>produtividade marginal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400" b="1" u="sng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lvl="3" eaLnBrk="1" hangingPunct="1"/>
            <a:r>
              <a:rPr lang="pt-PT" altLang="en-US" b="1"/>
              <a:t>Quadro 6-1 (pp.110) e Figura 6-11 (p.109)</a:t>
            </a:r>
            <a:endParaRPr lang="en-US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>
            <a:extLst>
              <a:ext uri="{FF2B5EF4-FFF2-40B4-BE49-F238E27FC236}">
                <a16:creationId xmlns:a16="http://schemas.microsoft.com/office/drawing/2014/main" id="{5F828FAC-EFB1-4621-8E6C-AB3BEB55A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775D784-02EB-4A6C-83FE-3C1970BC9C6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5ADFA75-A76E-4355-A280-B515CD42E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Table 6-1</a:t>
            </a:r>
          </a:p>
        </p:txBody>
      </p:sp>
      <p:pic>
        <p:nvPicPr>
          <p:cNvPr id="10244" name="Picture 3" descr="sam72055_tb0601">
            <a:extLst>
              <a:ext uri="{FF2B5EF4-FFF2-40B4-BE49-F238E27FC236}">
                <a16:creationId xmlns:a16="http://schemas.microsoft.com/office/drawing/2014/main" id="{7F73620F-7765-4B7E-A8D0-547562E6380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874838"/>
            <a:ext cx="7561262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>
            <a:extLst>
              <a:ext uri="{FF2B5EF4-FFF2-40B4-BE49-F238E27FC236}">
                <a16:creationId xmlns:a16="http://schemas.microsoft.com/office/drawing/2014/main" id="{472322B2-45DA-49AA-B17B-8AD198F5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4D0F9DF-43A7-499B-93C4-7305C505F49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34637A7-59C8-4C15-86AA-1F33FAD06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Quadro 6-1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237A19D-6B86-4A00-B712-E277E5831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64235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 u="sng">
                <a:latin typeface="Tahoma" panose="020B0604030504040204" pitchFamily="34" charset="0"/>
              </a:rPr>
              <a:t>Fator produtivo variável</a:t>
            </a:r>
            <a:r>
              <a:rPr lang="pt-PT" altLang="en-US" sz="2400" b="1">
                <a:latin typeface="Tahoma" panose="020B0604030504040204" pitchFamily="34" charset="0"/>
              </a:rPr>
              <a:t>:  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trabalho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nº trabalhadores com igual nº horas, </a:t>
            </a:r>
            <a:r>
              <a:rPr lang="pt-PT" altLang="en-US" sz="2000" b="1" i="1">
                <a:latin typeface="Tahoma" panose="020B0604030504040204" pitchFamily="34" charset="0"/>
              </a:rPr>
              <a:t>restantes fatores  fixos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000" b="1" i="1" u="sng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Coluna (1):</a:t>
            </a:r>
            <a:r>
              <a:rPr lang="pt-PT" altLang="en-US" sz="2400" b="1">
                <a:latin typeface="Tahoma" panose="020B0604030504040204" pitchFamily="34" charset="0"/>
              </a:rPr>
              <a:t>  n.º de trabalhadores (de 0 a 5)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Coluna (2):</a:t>
            </a:r>
            <a:r>
              <a:rPr lang="pt-PT" altLang="en-US" sz="2400" b="1">
                <a:latin typeface="Tahoma" panose="020B0604030504040204" pitchFamily="34" charset="0"/>
              </a:rPr>
              <a:t>  </a:t>
            </a: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produção total (Q)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quantidade total do bem (unidades físicas) que pode ser produzida com diferente n.º de trabalhadores</a:t>
            </a:r>
          </a:p>
          <a:p>
            <a:pPr lvl="3" eaLnBrk="1" hangingPunct="1"/>
            <a:r>
              <a:rPr lang="pt-PT" altLang="en-US" b="1">
                <a:latin typeface="Tahoma" panose="020B0604030504040204" pitchFamily="34" charset="0"/>
              </a:rPr>
              <a:t>Produção aumenta com o n.º trabalhadores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668</TotalTime>
  <Words>1576</Words>
  <Application>Microsoft Office PowerPoint</Application>
  <PresentationFormat>Apresentação no Ecrã (4:3)</PresentationFormat>
  <Paragraphs>249</Paragraphs>
  <Slides>34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34</vt:i4>
      </vt:variant>
    </vt:vector>
  </HeadingPairs>
  <TitlesOfParts>
    <vt:vector size="40" baseType="lpstr">
      <vt:lpstr>Verdana</vt:lpstr>
      <vt:lpstr>Arial</vt:lpstr>
      <vt:lpstr>Wingdings</vt:lpstr>
      <vt:lpstr>Tahoma</vt:lpstr>
      <vt:lpstr>Times New Roman</vt:lpstr>
      <vt:lpstr>Profile</vt:lpstr>
      <vt:lpstr>Introdução à Economia T4</vt:lpstr>
      <vt:lpstr>Objetivos da empresa</vt:lpstr>
      <vt:lpstr>Função de produção</vt:lpstr>
      <vt:lpstr>Cont.</vt:lpstr>
      <vt:lpstr>Cont.</vt:lpstr>
      <vt:lpstr>Cont.</vt:lpstr>
      <vt:lpstr>Cont.</vt:lpstr>
      <vt:lpstr>Apresentação do PowerPoint</vt:lpstr>
      <vt:lpstr>Análise Quadro 6-1</vt:lpstr>
      <vt:lpstr>Cont.</vt:lpstr>
      <vt:lpstr>Figura 6-1: produção e produtividade marginal</vt:lpstr>
      <vt:lpstr>Análise Figura 6-1</vt:lpstr>
      <vt:lpstr>Custos e lucros</vt:lpstr>
      <vt:lpstr>A análise económica dos custos</vt:lpstr>
      <vt:lpstr>Apresentação do PowerPoint</vt:lpstr>
      <vt:lpstr>Análise Quadro 7-1</vt:lpstr>
      <vt:lpstr>Apresentação do PowerPoint</vt:lpstr>
      <vt:lpstr>Análise Quadro 7-2</vt:lpstr>
      <vt:lpstr>Custo Médio</vt:lpstr>
      <vt:lpstr>Cont.</vt:lpstr>
      <vt:lpstr>A combinação ótima dos fatores produtivos</vt:lpstr>
      <vt:lpstr>Apresentação do PowerPoint</vt:lpstr>
      <vt:lpstr>Análise Quadro 7A-1</vt:lpstr>
      <vt:lpstr>Apresentação do PowerPoint</vt:lpstr>
      <vt:lpstr>Análise  Quadro 7A-2:</vt:lpstr>
      <vt:lpstr>Cont.</vt:lpstr>
      <vt:lpstr>Figura 7A-1: Isoquanta </vt:lpstr>
      <vt:lpstr>Análise Figura 7A -1</vt:lpstr>
      <vt:lpstr>Taxa marginal de substituição técnica</vt:lpstr>
      <vt:lpstr>Figura 7A-2: Rectas de isocusto</vt:lpstr>
      <vt:lpstr>Análise Figura 7A-2</vt:lpstr>
      <vt:lpstr>Figura 7A-3: Combinação de fatores de custo mínimo ocorre em C</vt:lpstr>
      <vt:lpstr>Análise Figura 7A-3</vt:lpstr>
      <vt:lpstr>A decisão ótima da empresa:  regra do custo mínimo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T4</dc:title>
  <dc:creator>Manuela</dc:creator>
  <cp:lastModifiedBy>Gonçalo Caetano</cp:lastModifiedBy>
  <cp:revision>24</cp:revision>
  <dcterms:created xsi:type="dcterms:W3CDTF">2009-01-16T17:46:22Z</dcterms:created>
  <dcterms:modified xsi:type="dcterms:W3CDTF">2020-02-18T10:33:56Z</dcterms:modified>
</cp:coreProperties>
</file>